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9" r:id="rId3"/>
    <p:sldId id="298" r:id="rId4"/>
    <p:sldId id="260" r:id="rId5"/>
    <p:sldId id="278" r:id="rId6"/>
    <p:sldId id="292" r:id="rId7"/>
    <p:sldId id="281" r:id="rId8"/>
    <p:sldId id="286" r:id="rId9"/>
    <p:sldId id="279" r:id="rId10"/>
    <p:sldId id="287" r:id="rId11"/>
    <p:sldId id="289" r:id="rId12"/>
    <p:sldId id="288" r:id="rId13"/>
    <p:sldId id="299" r:id="rId14"/>
    <p:sldId id="291" r:id="rId15"/>
    <p:sldId id="285" r:id="rId16"/>
    <p:sldId id="282" r:id="rId17"/>
    <p:sldId id="265" r:id="rId18"/>
    <p:sldId id="266" r:id="rId19"/>
    <p:sldId id="267" r:id="rId20"/>
    <p:sldId id="268" r:id="rId21"/>
    <p:sldId id="271" r:id="rId22"/>
    <p:sldId id="269" r:id="rId23"/>
    <p:sldId id="262" r:id="rId24"/>
    <p:sldId id="264" r:id="rId25"/>
    <p:sldId id="297" r:id="rId26"/>
    <p:sldId id="274" r:id="rId27"/>
    <p:sldId id="272" r:id="rId28"/>
    <p:sldId id="270" r:id="rId29"/>
    <p:sldId id="273" r:id="rId30"/>
    <p:sldId id="275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097"/>
    <a:srgbClr val="009193"/>
    <a:srgbClr val="192660"/>
    <a:srgbClr val="2A4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9"/>
  </p:normalViewPr>
  <p:slideViewPr>
    <p:cSldViewPr snapToGrid="0" snapToObjects="1">
      <p:cViewPr varScale="1">
        <p:scale>
          <a:sx n="101" d="100"/>
          <a:sy n="101" d="100"/>
        </p:scale>
        <p:origin x="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4CD0D-4C53-4F40-8105-A521E13F1FED}" type="datetimeFigureOut">
              <a:rPr lang="en-US" smtClean="0"/>
              <a:t>1/25/18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BD93B-198F-8A43-9C9D-1034D6888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0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BD93B-198F-8A43-9C9D-1034D68884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15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BD93B-198F-8A43-9C9D-1034D68884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F522-F119-7C41-983E-40132814D1A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7FFDA-7059-7B4E-B2FE-CF4677D8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2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F522-F119-7C41-983E-40132814D1A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7FFDA-7059-7B4E-B2FE-CF4677D8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68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F522-F119-7C41-983E-40132814D1A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7FFDA-7059-7B4E-B2FE-CF4677D8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5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F522-F119-7C41-983E-40132814D1A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7FFDA-7059-7B4E-B2FE-CF4677D8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54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F522-F119-7C41-983E-40132814D1A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7FFDA-7059-7B4E-B2FE-CF4677D8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6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F522-F119-7C41-983E-40132814D1A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7FFDA-7059-7B4E-B2FE-CF4677D8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57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F522-F119-7C41-983E-40132814D1A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7FFDA-7059-7B4E-B2FE-CF4677D8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89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F522-F119-7C41-983E-40132814D1A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7FFDA-7059-7B4E-B2FE-CF4677D8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4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F522-F119-7C41-983E-40132814D1A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7FFDA-7059-7B4E-B2FE-CF4677D8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F522-F119-7C41-983E-40132814D1A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7FFDA-7059-7B4E-B2FE-CF4677D8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54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F522-F119-7C41-983E-40132814D1A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7FFDA-7059-7B4E-B2FE-CF4677D8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EF522-F119-7C41-983E-40132814D1A9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7FFDA-7059-7B4E-B2FE-CF4677D8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0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microsoft.com/office/2007/relationships/hdphoto" Target="../media/hdphoto2.wdp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tiff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7" Type="http://schemas.microsoft.com/office/2007/relationships/hdphoto" Target="../media/hdphoto3.wdp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7.tiff"/><Relationship Id="rId7" Type="http://schemas.openxmlformats.org/officeDocument/2006/relationships/image" Target="../media/image5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11" Type="http://schemas.openxmlformats.org/officeDocument/2006/relationships/image" Target="../media/image55.png"/><Relationship Id="rId5" Type="http://schemas.openxmlformats.org/officeDocument/2006/relationships/image" Target="../media/image49.jpeg"/><Relationship Id="rId10" Type="http://schemas.openxmlformats.org/officeDocument/2006/relationships/image" Target="../media/image54.tiff"/><Relationship Id="rId4" Type="http://schemas.openxmlformats.org/officeDocument/2006/relationships/image" Target="../media/image48.png"/><Relationship Id="rId9" Type="http://schemas.openxmlformats.org/officeDocument/2006/relationships/image" Target="../media/image53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13" Type="http://schemas.microsoft.com/office/2007/relationships/hdphoto" Target="../media/hdphoto3.wdp"/><Relationship Id="rId3" Type="http://schemas.openxmlformats.org/officeDocument/2006/relationships/image" Target="../media/image47.tiff"/><Relationship Id="rId7" Type="http://schemas.openxmlformats.org/officeDocument/2006/relationships/image" Target="../media/image51.tiff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11" Type="http://schemas.openxmlformats.org/officeDocument/2006/relationships/image" Target="../media/image55.png"/><Relationship Id="rId5" Type="http://schemas.openxmlformats.org/officeDocument/2006/relationships/image" Target="../media/image49.jpeg"/><Relationship Id="rId10" Type="http://schemas.openxmlformats.org/officeDocument/2006/relationships/image" Target="../media/image54.tiff"/><Relationship Id="rId4" Type="http://schemas.openxmlformats.org/officeDocument/2006/relationships/image" Target="../media/image48.png"/><Relationship Id="rId9" Type="http://schemas.openxmlformats.org/officeDocument/2006/relationships/image" Target="../media/image53.tiff"/><Relationship Id="rId14" Type="http://schemas.openxmlformats.org/officeDocument/2006/relationships/image" Target="../media/image56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tiff"/><Relationship Id="rId3" Type="http://schemas.openxmlformats.org/officeDocument/2006/relationships/image" Target="../media/image57.jpeg"/><Relationship Id="rId7" Type="http://schemas.openxmlformats.org/officeDocument/2006/relationships/image" Target="../media/image60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tiff"/><Relationship Id="rId5" Type="http://schemas.microsoft.com/office/2007/relationships/hdphoto" Target="../media/hdphoto5.wdp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7" Type="http://schemas.microsoft.com/office/2007/relationships/hdphoto" Target="../media/hdphoto5.wdp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5.tiff"/><Relationship Id="rId4" Type="http://schemas.openxmlformats.org/officeDocument/2006/relationships/image" Target="../media/image64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7380"/>
            <a:ext cx="12192000" cy="5625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9" y="5257800"/>
            <a:ext cx="3008895" cy="8119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666" y="875459"/>
            <a:ext cx="6360668" cy="559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8764" y="5257800"/>
            <a:ext cx="990544" cy="8388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" y="2629426"/>
            <a:ext cx="12191999" cy="1200329"/>
          </a:xfrm>
          <a:prstGeom prst="rect">
            <a:avLst/>
          </a:prstGeom>
          <a:solidFill>
            <a:schemeClr val="tx1">
              <a:lumMod val="85000"/>
              <a:lumOff val="15000"/>
              <a:alpha val="26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Multinational Newborn Screening Research</a:t>
            </a:r>
          </a:p>
          <a:p>
            <a:pPr algn="ctr" defTabSz="457200"/>
            <a:r>
              <a:rPr lang="en-US" sz="36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Data Visualization Dashboard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biLevel thresh="25000"/>
          </a:blip>
          <a:srcRect t="34705" b="34819"/>
          <a:stretch/>
        </p:blipFill>
        <p:spPr>
          <a:xfrm>
            <a:off x="7928656" y="5024519"/>
            <a:ext cx="4030690" cy="122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53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FCEB82-084B-EA49-BFB5-5B4E6AB61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58"/>
          <a:stretch/>
        </p:blipFill>
        <p:spPr>
          <a:xfrm>
            <a:off x="651959" y="440694"/>
            <a:ext cx="10791104" cy="6417306"/>
          </a:xfrm>
        </p:spPr>
      </p:pic>
    </p:spTree>
    <p:extLst>
      <p:ext uri="{BB962C8B-B14F-4D97-AF65-F5344CB8AC3E}">
        <p14:creationId xmlns:p14="http://schemas.microsoft.com/office/powerpoint/2010/main" val="505747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0921EC-7CB2-1C46-80A6-DF94BD92C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94" b="13442"/>
          <a:stretch/>
        </p:blipFill>
        <p:spPr>
          <a:xfrm>
            <a:off x="0" y="613954"/>
            <a:ext cx="12185209" cy="5525589"/>
          </a:xfrm>
        </p:spPr>
      </p:pic>
    </p:spTree>
    <p:extLst>
      <p:ext uri="{BB962C8B-B14F-4D97-AF65-F5344CB8AC3E}">
        <p14:creationId xmlns:p14="http://schemas.microsoft.com/office/powerpoint/2010/main" val="416527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6C381-CB16-A848-A037-C4CF0040A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628" y="0"/>
            <a:ext cx="11200566" cy="6830755"/>
          </a:xfrm>
        </p:spPr>
      </p:pic>
    </p:spTree>
    <p:extLst>
      <p:ext uri="{BB962C8B-B14F-4D97-AF65-F5344CB8AC3E}">
        <p14:creationId xmlns:p14="http://schemas.microsoft.com/office/powerpoint/2010/main" val="1599179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9E3BD-09AA-F747-8F42-8650F34CF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4238-1C3A-8F49-AD65-4EEB3577E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E6909C3-0700-2346-B339-A44E6E583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1079" y="-790832"/>
            <a:ext cx="13597924" cy="764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86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3F38E7-EA48-8745-AE2A-17FE8FCC3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135" y="0"/>
            <a:ext cx="9211145" cy="685800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4D485FF-4FBE-CA45-8A29-C7F05B041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1" t="90159" r="47619" b="2222"/>
          <a:stretch/>
        </p:blipFill>
        <p:spPr>
          <a:xfrm>
            <a:off x="6061163" y="6165669"/>
            <a:ext cx="4611189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7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E3B6D4-67A9-484E-857F-7BA5D0DB5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931" y="6403"/>
            <a:ext cx="10871199" cy="6851597"/>
          </a:xfrm>
        </p:spPr>
      </p:pic>
    </p:spTree>
    <p:extLst>
      <p:ext uri="{BB962C8B-B14F-4D97-AF65-F5344CB8AC3E}">
        <p14:creationId xmlns:p14="http://schemas.microsoft.com/office/powerpoint/2010/main" val="90519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95" b="95128" l="6286" r="9728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0136" y="929911"/>
            <a:ext cx="8590294" cy="4726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5ABA60-5243-274C-B732-4F70A5436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90" y="0"/>
            <a:ext cx="392151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C35D39-F1F2-0643-B895-A983B8DD3E3E}"/>
              </a:ext>
            </a:extLst>
          </p:cNvPr>
          <p:cNvSpPr txBox="1"/>
          <p:nvPr/>
        </p:nvSpPr>
        <p:spPr>
          <a:xfrm>
            <a:off x="4191070" y="5857017"/>
            <a:ext cx="7708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92660"/>
                </a:solidFill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Inform policy    |    Evaluate Programs    |     Track population trends </a:t>
            </a:r>
          </a:p>
        </p:txBody>
      </p:sp>
    </p:spTree>
    <p:extLst>
      <p:ext uri="{BB962C8B-B14F-4D97-AF65-F5344CB8AC3E}">
        <p14:creationId xmlns:p14="http://schemas.microsoft.com/office/powerpoint/2010/main" val="524905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7BBA44-072E-DE46-9EAE-1B6412264F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7380"/>
            <a:ext cx="12192000" cy="56255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83152"/>
          <a:stretch/>
        </p:blipFill>
        <p:spPr>
          <a:xfrm>
            <a:off x="1110309" y="1569204"/>
            <a:ext cx="1478061" cy="1314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020324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All newborns in Ontario, Canada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kern="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30</a:t>
            </a:r>
            <a:r>
              <a:rPr kumimoji="0" lang="en-US" sz="40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 inherited, treatable diseases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86725" y="4616397"/>
            <a:ext cx="674415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Amounting to over 145, 000 infants annually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3C451F-49EC-704E-87AD-BAC4284D80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15400"/>
          <a:stretch/>
        </p:blipFill>
        <p:spPr>
          <a:xfrm>
            <a:off x="2385170" y="1569204"/>
            <a:ext cx="7421660" cy="131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60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02" y="2631684"/>
            <a:ext cx="2183795" cy="1586841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604743" y="343229"/>
            <a:ext cx="3123929" cy="1715886"/>
            <a:chOff x="347207" y="170541"/>
            <a:chExt cx="3123929" cy="1715886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1388" y="360941"/>
              <a:ext cx="580421" cy="129093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207" y="360941"/>
              <a:ext cx="580421" cy="1290936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722" y="170541"/>
              <a:ext cx="736600" cy="1638300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2460981" y="602095"/>
              <a:ext cx="1010155" cy="1284332"/>
              <a:chOff x="2294845" y="718228"/>
              <a:chExt cx="1010155" cy="1284332"/>
            </a:xfrm>
          </p:grpSpPr>
          <p:sp>
            <p:nvSpPr>
              <p:cNvPr id="35" name="Oval 34"/>
              <p:cNvSpPr/>
              <p:nvPr/>
            </p:nvSpPr>
            <p:spPr>
              <a:xfrm rot="2647605">
                <a:off x="2294845" y="735955"/>
                <a:ext cx="862649" cy="1266605"/>
              </a:xfrm>
              <a:prstGeom prst="ellipse">
                <a:avLst/>
              </a:prstGeom>
              <a:solidFill>
                <a:srgbClr val="D5E8FA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762075" y="718228"/>
                <a:ext cx="542925" cy="542925"/>
              </a:xfrm>
              <a:prstGeom prst="ellipse">
                <a:avLst/>
              </a:prstGeom>
              <a:solidFill>
                <a:schemeClr val="bg1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2523067" y="999067"/>
                <a:ext cx="491066" cy="668866"/>
              </a:xfrm>
              <a:custGeom>
                <a:avLst/>
                <a:gdLst>
                  <a:gd name="connsiteX0" fmla="*/ 0 w 491066"/>
                  <a:gd name="connsiteY0" fmla="*/ 0 h 668866"/>
                  <a:gd name="connsiteX1" fmla="*/ 84666 w 491066"/>
                  <a:gd name="connsiteY1" fmla="*/ 423333 h 668866"/>
                  <a:gd name="connsiteX2" fmla="*/ 491066 w 491066"/>
                  <a:gd name="connsiteY2" fmla="*/ 668866 h 668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066" h="668866">
                    <a:moveTo>
                      <a:pt x="0" y="0"/>
                    </a:moveTo>
                    <a:cubicBezTo>
                      <a:pt x="1411" y="155927"/>
                      <a:pt x="2822" y="311855"/>
                      <a:pt x="84666" y="423333"/>
                    </a:cubicBezTo>
                    <a:cubicBezTo>
                      <a:pt x="166510" y="534811"/>
                      <a:pt x="491066" y="668866"/>
                      <a:pt x="491066" y="668866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/>
              <p:cNvSpPr/>
              <p:nvPr/>
            </p:nvSpPr>
            <p:spPr>
              <a:xfrm rot="822417">
                <a:off x="2433409" y="1129455"/>
                <a:ext cx="288872" cy="768620"/>
              </a:xfrm>
              <a:custGeom>
                <a:avLst/>
                <a:gdLst>
                  <a:gd name="connsiteX0" fmla="*/ 0 w 491066"/>
                  <a:gd name="connsiteY0" fmla="*/ 0 h 668866"/>
                  <a:gd name="connsiteX1" fmla="*/ 84666 w 491066"/>
                  <a:gd name="connsiteY1" fmla="*/ 423333 h 668866"/>
                  <a:gd name="connsiteX2" fmla="*/ 491066 w 491066"/>
                  <a:gd name="connsiteY2" fmla="*/ 668866 h 668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066" h="668866">
                    <a:moveTo>
                      <a:pt x="0" y="0"/>
                    </a:moveTo>
                    <a:cubicBezTo>
                      <a:pt x="1411" y="155927"/>
                      <a:pt x="2822" y="311855"/>
                      <a:pt x="84666" y="423333"/>
                    </a:cubicBezTo>
                    <a:cubicBezTo>
                      <a:pt x="166510" y="534811"/>
                      <a:pt x="491066" y="668866"/>
                      <a:pt x="491066" y="668866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330855" y="4456326"/>
            <a:ext cx="4057645" cy="1938610"/>
            <a:chOff x="407231" y="4257946"/>
            <a:chExt cx="4110353" cy="205879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999368">
              <a:off x="2495516" y="4294675"/>
              <a:ext cx="1783841" cy="2260294"/>
            </a:xfrm>
            <a:prstGeom prst="rect">
              <a:avLst/>
            </a:prstGeom>
          </p:spPr>
        </p:pic>
        <p:sp>
          <p:nvSpPr>
            <p:cNvPr id="42" name="Oval 41"/>
            <p:cNvSpPr/>
            <p:nvPr/>
          </p:nvSpPr>
          <p:spPr>
            <a:xfrm>
              <a:off x="407231" y="4257946"/>
              <a:ext cx="1191423" cy="1191423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 rot="7560478">
              <a:off x="2085616" y="4908348"/>
              <a:ext cx="112338" cy="1746472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07231" y="4273373"/>
              <a:ext cx="1095576" cy="1151450"/>
            </a:xfrm>
            <a:prstGeom prst="rect">
              <a:avLst/>
            </a:prstGeom>
          </p:spPr>
        </p:pic>
      </p:grpSp>
      <p:sp>
        <p:nvSpPr>
          <p:cNvPr id="58" name="Chevron 57"/>
          <p:cNvSpPr/>
          <p:nvPr/>
        </p:nvSpPr>
        <p:spPr>
          <a:xfrm rot="5400000">
            <a:off x="1867199" y="1605056"/>
            <a:ext cx="343869" cy="1477615"/>
          </a:xfrm>
          <a:prstGeom prst="chevron">
            <a:avLst>
              <a:gd name="adj" fmla="val 8576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Chevron 58"/>
          <p:cNvSpPr/>
          <p:nvPr/>
        </p:nvSpPr>
        <p:spPr>
          <a:xfrm rot="5400000">
            <a:off x="1848132" y="3613614"/>
            <a:ext cx="343869" cy="1477615"/>
          </a:xfrm>
          <a:prstGeom prst="chevron">
            <a:avLst>
              <a:gd name="adj" fmla="val 8576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903304" y="727273"/>
            <a:ext cx="6088554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</a:rPr>
              <a:t>Health care professionals educate families about newborn screening  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4903304" y="2586429"/>
            <a:ext cx="6088554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</a:rPr>
              <a:t>Wait until ideal window of time to take newborn sample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903304" y="4678662"/>
            <a:ext cx="6088554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</a:rPr>
              <a:t>Small sample is taken </a:t>
            </a:r>
            <a:r>
              <a:rPr lang="en-US" sz="3200">
                <a:latin typeface="Helvetica Neue Light" charset="0"/>
                <a:ea typeface="Helvetica Neue Light" charset="0"/>
                <a:cs typeface="Helvetica Neue Light" charset="0"/>
              </a:rPr>
              <a:t>from newborn heel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9225" y="82522"/>
            <a:ext cx="6116154" cy="349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8178" y="2692373"/>
            <a:ext cx="4526634" cy="242942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812" y="5281368"/>
            <a:ext cx="1766618" cy="129697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624" y="5727596"/>
            <a:ext cx="1056807" cy="1056807"/>
          </a:xfrm>
          <a:prstGeom prst="rect">
            <a:avLst/>
          </a:prstGeom>
        </p:spPr>
      </p:pic>
      <p:sp>
        <p:nvSpPr>
          <p:cNvPr id="67" name="Oval 66"/>
          <p:cNvSpPr/>
          <p:nvPr/>
        </p:nvSpPr>
        <p:spPr>
          <a:xfrm>
            <a:off x="9595670" y="4167234"/>
            <a:ext cx="1387843" cy="1387850"/>
          </a:xfrm>
          <a:prstGeom prst="ellipse">
            <a:avLst/>
          </a:prstGeom>
          <a:solidFill>
            <a:schemeClr val="bg1"/>
          </a:solidFill>
          <a:ln w="31750">
            <a:solidFill>
              <a:srgbClr val="00A3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6087" y="4348885"/>
            <a:ext cx="986831" cy="986831"/>
          </a:xfrm>
          <a:prstGeom prst="rect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430544" y="1828772"/>
            <a:ext cx="4565526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</a:rPr>
              <a:t>Sample is applied to newborn screening card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30544" y="5321272"/>
            <a:ext cx="5460985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 Neue Light" charset="0"/>
                <a:ea typeface="Helvetica Neue Light" charset="0"/>
                <a:cs typeface="Helvetica Neue Light" charset="0"/>
              </a:rPr>
              <a:t>Sample is sent to newborn screening laboratory</a:t>
            </a:r>
          </a:p>
        </p:txBody>
      </p:sp>
      <p:sp>
        <p:nvSpPr>
          <p:cNvPr id="27" name="Chevron 26"/>
          <p:cNvSpPr/>
          <p:nvPr/>
        </p:nvSpPr>
        <p:spPr>
          <a:xfrm>
            <a:off x="7191257" y="5720458"/>
            <a:ext cx="343869" cy="919239"/>
          </a:xfrm>
          <a:prstGeom prst="chevron">
            <a:avLst>
              <a:gd name="adj" fmla="val 8576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hevron 27"/>
          <p:cNvSpPr/>
          <p:nvPr/>
        </p:nvSpPr>
        <p:spPr>
          <a:xfrm>
            <a:off x="7431037" y="5720458"/>
            <a:ext cx="343869" cy="919239"/>
          </a:xfrm>
          <a:prstGeom prst="chevron">
            <a:avLst>
              <a:gd name="adj" fmla="val 8576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>
            <a:off x="7706752" y="5725253"/>
            <a:ext cx="343869" cy="919239"/>
          </a:xfrm>
          <a:prstGeom prst="chevron">
            <a:avLst>
              <a:gd name="adj" fmla="val 8576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41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26" grpId="0" animBg="1"/>
      <p:bldP spid="27" grpId="0" animBg="1"/>
      <p:bldP spid="28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r="3500"/>
          <a:stretch/>
        </p:blipFill>
        <p:spPr>
          <a:xfrm>
            <a:off x="-2216293" y="0"/>
            <a:ext cx="16646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6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188652" y="195929"/>
            <a:ext cx="1555667" cy="1555667"/>
            <a:chOff x="2058085" y="4119667"/>
            <a:chExt cx="1555667" cy="1555667"/>
          </a:xfrm>
        </p:grpSpPr>
        <p:sp>
          <p:nvSpPr>
            <p:cNvPr id="12" name="Oval 11"/>
            <p:cNvSpPr/>
            <p:nvPr/>
          </p:nvSpPr>
          <p:spPr>
            <a:xfrm>
              <a:off x="2058085" y="4119667"/>
              <a:ext cx="1555667" cy="1555667"/>
            </a:xfrm>
            <a:prstGeom prst="ellipse">
              <a:avLst/>
            </a:prstGeom>
            <a:solidFill>
              <a:srgbClr val="9F1302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582523" y="5066726"/>
              <a:ext cx="326369" cy="32636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571739" y="4652078"/>
              <a:ext cx="326369" cy="32636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030757" y="4677111"/>
              <a:ext cx="326369" cy="32636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6284" y="2552583"/>
            <a:ext cx="5006590" cy="426024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80289" y="1387881"/>
            <a:ext cx="2869999" cy="2589611"/>
            <a:chOff x="149199" y="2725589"/>
            <a:chExt cx="3100438" cy="2797537"/>
          </a:xfrm>
        </p:grpSpPr>
        <p:grpSp>
          <p:nvGrpSpPr>
            <p:cNvPr id="30" name="Group 29"/>
            <p:cNvGrpSpPr/>
            <p:nvPr/>
          </p:nvGrpSpPr>
          <p:grpSpPr>
            <a:xfrm>
              <a:off x="708317" y="3207438"/>
              <a:ext cx="2541320" cy="2315688"/>
              <a:chOff x="8581724" y="3739658"/>
              <a:chExt cx="2541320" cy="2315688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8581724" y="3739658"/>
                <a:ext cx="2541320" cy="231568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endParaRPr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8928459" y="4326837"/>
                <a:ext cx="1847850" cy="1728509"/>
              </a:xfrm>
              <a:custGeom>
                <a:avLst/>
                <a:gdLst>
                  <a:gd name="connsiteX0" fmla="*/ 0 w 1333500"/>
                  <a:gd name="connsiteY0" fmla="*/ 1695450 h 1728509"/>
                  <a:gd name="connsiteX1" fmla="*/ 114300 w 1333500"/>
                  <a:gd name="connsiteY1" fmla="*/ 857250 h 1728509"/>
                  <a:gd name="connsiteX2" fmla="*/ 266700 w 1333500"/>
                  <a:gd name="connsiteY2" fmla="*/ 1714500 h 1728509"/>
                  <a:gd name="connsiteX3" fmla="*/ 609600 w 1333500"/>
                  <a:gd name="connsiteY3" fmla="*/ 0 h 1728509"/>
                  <a:gd name="connsiteX4" fmla="*/ 933450 w 1333500"/>
                  <a:gd name="connsiteY4" fmla="*/ 1714500 h 1728509"/>
                  <a:gd name="connsiteX5" fmla="*/ 1123950 w 1333500"/>
                  <a:gd name="connsiteY5" fmla="*/ 647700 h 1728509"/>
                  <a:gd name="connsiteX6" fmla="*/ 1333500 w 1333500"/>
                  <a:gd name="connsiteY6" fmla="*/ 1695450 h 1728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500" h="1728509">
                    <a:moveTo>
                      <a:pt x="0" y="1695450"/>
                    </a:moveTo>
                    <a:cubicBezTo>
                      <a:pt x="34925" y="1274762"/>
                      <a:pt x="69850" y="854075"/>
                      <a:pt x="114300" y="857250"/>
                    </a:cubicBezTo>
                    <a:cubicBezTo>
                      <a:pt x="158750" y="860425"/>
                      <a:pt x="184150" y="1857375"/>
                      <a:pt x="266700" y="1714500"/>
                    </a:cubicBezTo>
                    <a:cubicBezTo>
                      <a:pt x="349250" y="1571625"/>
                      <a:pt x="498475" y="0"/>
                      <a:pt x="609600" y="0"/>
                    </a:cubicBezTo>
                    <a:cubicBezTo>
                      <a:pt x="720725" y="0"/>
                      <a:pt x="847725" y="1606550"/>
                      <a:pt x="933450" y="1714500"/>
                    </a:cubicBezTo>
                    <a:cubicBezTo>
                      <a:pt x="1019175" y="1822450"/>
                      <a:pt x="1057275" y="650875"/>
                      <a:pt x="1123950" y="647700"/>
                    </a:cubicBezTo>
                    <a:cubicBezTo>
                      <a:pt x="1190625" y="644525"/>
                      <a:pt x="1333500" y="1695450"/>
                      <a:pt x="1333500" y="1695450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928459" y="5633173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A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9592910" y="5609257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B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0375047" y="5609257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C</a:t>
                </a:r>
              </a:p>
            </p:txBody>
          </p:sp>
        </p:grpSp>
        <p:sp>
          <p:nvSpPr>
            <p:cNvPr id="20" name="Oval 19"/>
            <p:cNvSpPr/>
            <p:nvPr/>
          </p:nvSpPr>
          <p:spPr>
            <a:xfrm>
              <a:off x="149199" y="2725589"/>
              <a:ext cx="1387843" cy="138785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00A3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616" y="2907240"/>
              <a:ext cx="986831" cy="986831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7239936" y="195929"/>
            <a:ext cx="3563224" cy="1957178"/>
            <a:chOff x="347207" y="170541"/>
            <a:chExt cx="3123929" cy="171588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1388" y="360941"/>
              <a:ext cx="580421" cy="1290936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207" y="360941"/>
              <a:ext cx="580421" cy="129093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722" y="170541"/>
              <a:ext cx="736600" cy="163830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2460981" y="602095"/>
              <a:ext cx="1010155" cy="1284332"/>
              <a:chOff x="2294845" y="718228"/>
              <a:chExt cx="1010155" cy="1284332"/>
            </a:xfrm>
          </p:grpSpPr>
          <p:sp>
            <p:nvSpPr>
              <p:cNvPr id="37" name="Oval 36"/>
              <p:cNvSpPr/>
              <p:nvPr/>
            </p:nvSpPr>
            <p:spPr>
              <a:xfrm rot="2647605">
                <a:off x="2294845" y="735955"/>
                <a:ext cx="862649" cy="1266605"/>
              </a:xfrm>
              <a:prstGeom prst="ellipse">
                <a:avLst/>
              </a:prstGeom>
              <a:solidFill>
                <a:srgbClr val="D5E8FA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762075" y="718228"/>
                <a:ext cx="542925" cy="542925"/>
              </a:xfrm>
              <a:prstGeom prst="ellipse">
                <a:avLst/>
              </a:prstGeom>
              <a:solidFill>
                <a:schemeClr val="bg1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2523067" y="999067"/>
                <a:ext cx="491066" cy="668866"/>
              </a:xfrm>
              <a:custGeom>
                <a:avLst/>
                <a:gdLst>
                  <a:gd name="connsiteX0" fmla="*/ 0 w 491066"/>
                  <a:gd name="connsiteY0" fmla="*/ 0 h 668866"/>
                  <a:gd name="connsiteX1" fmla="*/ 84666 w 491066"/>
                  <a:gd name="connsiteY1" fmla="*/ 423333 h 668866"/>
                  <a:gd name="connsiteX2" fmla="*/ 491066 w 491066"/>
                  <a:gd name="connsiteY2" fmla="*/ 668866 h 668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066" h="668866">
                    <a:moveTo>
                      <a:pt x="0" y="0"/>
                    </a:moveTo>
                    <a:cubicBezTo>
                      <a:pt x="1411" y="155927"/>
                      <a:pt x="2822" y="311855"/>
                      <a:pt x="84666" y="423333"/>
                    </a:cubicBezTo>
                    <a:cubicBezTo>
                      <a:pt x="166510" y="534811"/>
                      <a:pt x="491066" y="668866"/>
                      <a:pt x="491066" y="668866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/>
              <p:cNvSpPr/>
              <p:nvPr/>
            </p:nvSpPr>
            <p:spPr>
              <a:xfrm rot="822417">
                <a:off x="2433409" y="1129455"/>
                <a:ext cx="288872" cy="768620"/>
              </a:xfrm>
              <a:custGeom>
                <a:avLst/>
                <a:gdLst>
                  <a:gd name="connsiteX0" fmla="*/ 0 w 491066"/>
                  <a:gd name="connsiteY0" fmla="*/ 0 h 668866"/>
                  <a:gd name="connsiteX1" fmla="*/ 84666 w 491066"/>
                  <a:gd name="connsiteY1" fmla="*/ 423333 h 668866"/>
                  <a:gd name="connsiteX2" fmla="*/ 491066 w 491066"/>
                  <a:gd name="connsiteY2" fmla="*/ 668866 h 668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066" h="668866">
                    <a:moveTo>
                      <a:pt x="0" y="0"/>
                    </a:moveTo>
                    <a:cubicBezTo>
                      <a:pt x="1411" y="155927"/>
                      <a:pt x="2822" y="311855"/>
                      <a:pt x="84666" y="423333"/>
                    </a:cubicBezTo>
                    <a:cubicBezTo>
                      <a:pt x="166510" y="534811"/>
                      <a:pt x="491066" y="668866"/>
                      <a:pt x="491066" y="668866"/>
                    </a:cubicBezTo>
                  </a:path>
                </a:pathLst>
              </a:cu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3272454" y="3580013"/>
            <a:ext cx="2198234" cy="1459809"/>
            <a:chOff x="3006430" y="4280684"/>
            <a:chExt cx="2450106" cy="1774081"/>
          </a:xfrm>
        </p:grpSpPr>
        <p:grpSp>
          <p:nvGrpSpPr>
            <p:cNvPr id="7" name="Group 6"/>
            <p:cNvGrpSpPr/>
            <p:nvPr/>
          </p:nvGrpSpPr>
          <p:grpSpPr>
            <a:xfrm>
              <a:off x="3006430" y="4280684"/>
              <a:ext cx="2145306" cy="1469281"/>
              <a:chOff x="4503144" y="2850766"/>
              <a:chExt cx="2145306" cy="1469281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4503144" y="2850766"/>
                <a:ext cx="2145306" cy="1469281"/>
                <a:chOff x="4198344" y="2545966"/>
                <a:chExt cx="2145306" cy="1469281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4198344" y="2704155"/>
                  <a:ext cx="2145306" cy="131109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A3D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ound Same Side Corner Rectangle 46"/>
                <p:cNvSpPr/>
                <p:nvPr/>
              </p:nvSpPr>
              <p:spPr>
                <a:xfrm rot="16200000">
                  <a:off x="5672998" y="2173633"/>
                  <a:ext cx="298320" cy="1042985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 w="28575">
                  <a:solidFill>
                    <a:srgbClr val="00A3D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Round Same Side Corner Rectangle 47"/>
              <p:cNvSpPr/>
              <p:nvPr/>
            </p:nvSpPr>
            <p:spPr>
              <a:xfrm rot="16200000">
                <a:off x="5963744" y="2561453"/>
                <a:ext cx="298320" cy="104298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158830" y="4433084"/>
              <a:ext cx="2145306" cy="1469281"/>
              <a:chOff x="4503144" y="2850766"/>
              <a:chExt cx="2145306" cy="1469281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4503144" y="2850766"/>
                <a:ext cx="2145306" cy="1469281"/>
                <a:chOff x="4198344" y="2545966"/>
                <a:chExt cx="2145306" cy="1469281"/>
              </a:xfrm>
            </p:grpSpPr>
            <p:sp>
              <p:nvSpPr>
                <p:cNvPr id="52" name="Rectangle 51"/>
                <p:cNvSpPr/>
                <p:nvPr/>
              </p:nvSpPr>
              <p:spPr>
                <a:xfrm>
                  <a:off x="4198344" y="2704155"/>
                  <a:ext cx="2145306" cy="131109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A3D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ound Same Side Corner Rectangle 52"/>
                <p:cNvSpPr/>
                <p:nvPr/>
              </p:nvSpPr>
              <p:spPr>
                <a:xfrm rot="16200000">
                  <a:off x="5672998" y="2173633"/>
                  <a:ext cx="298320" cy="1042985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 w="28575">
                  <a:solidFill>
                    <a:srgbClr val="00A3D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1" name="Round Same Side Corner Rectangle 50"/>
              <p:cNvSpPr/>
              <p:nvPr/>
            </p:nvSpPr>
            <p:spPr>
              <a:xfrm rot="16200000">
                <a:off x="5963744" y="2561453"/>
                <a:ext cx="298320" cy="104298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311230" y="4585484"/>
              <a:ext cx="2145306" cy="1469281"/>
              <a:chOff x="4503144" y="2850766"/>
              <a:chExt cx="2145306" cy="1469281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4503144" y="2850766"/>
                <a:ext cx="2145306" cy="1469281"/>
                <a:chOff x="4198344" y="2545966"/>
                <a:chExt cx="2145306" cy="1469281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4198344" y="2704155"/>
                  <a:ext cx="2145306" cy="131109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A3D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ound Same Side Corner Rectangle 57"/>
                <p:cNvSpPr/>
                <p:nvPr/>
              </p:nvSpPr>
              <p:spPr>
                <a:xfrm rot="16200000">
                  <a:off x="5672998" y="2173633"/>
                  <a:ext cx="298320" cy="1042985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 w="28575">
                  <a:solidFill>
                    <a:srgbClr val="00A3D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Round Same Side Corner Rectangle 55"/>
              <p:cNvSpPr/>
              <p:nvPr/>
            </p:nvSpPr>
            <p:spPr>
              <a:xfrm rot="16200000">
                <a:off x="5963744" y="2561453"/>
                <a:ext cx="298320" cy="104298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34" b="94340" l="3333" r="88889">
                        <a14:backgroundMark x1="22778" y1="73585" x2="22778" y2="73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975824" flipH="1">
            <a:off x="1955913" y="2401883"/>
            <a:ext cx="2291641" cy="1340069"/>
          </a:xfrm>
          <a:prstGeom prst="rect">
            <a:avLst/>
          </a:prstGeom>
        </p:spPr>
      </p:pic>
      <p:sp>
        <p:nvSpPr>
          <p:cNvPr id="60" name="Title 1"/>
          <p:cNvSpPr txBox="1">
            <a:spLocks/>
          </p:cNvSpPr>
          <p:nvPr/>
        </p:nvSpPr>
        <p:spPr>
          <a:xfrm>
            <a:off x="5731376" y="1801479"/>
            <a:ext cx="6016406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Helvetica Neue Light" charset="0"/>
                <a:ea typeface="Helvetica Neue Light" charset="0"/>
                <a:cs typeface="Helvetica Neue Light" charset="0"/>
              </a:rPr>
              <a:t>Screen </a:t>
            </a:r>
            <a:r>
              <a:rPr lang="en-US" sz="3000">
                <a:latin typeface="Helvetica Neue Light" charset="0"/>
                <a:ea typeface="Helvetica Neue Light" charset="0"/>
                <a:cs typeface="Helvetica Neue Light" charset="0"/>
              </a:rPr>
              <a:t>Positive Patients notified</a:t>
            </a:r>
            <a:endParaRPr lang="en-US" sz="3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1" name="Title 1"/>
          <p:cNvSpPr txBox="1">
            <a:spLocks/>
          </p:cNvSpPr>
          <p:nvPr/>
        </p:nvSpPr>
        <p:spPr>
          <a:xfrm>
            <a:off x="375066" y="5297699"/>
            <a:ext cx="5095621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Helvetica Neue Light" charset="0"/>
                <a:ea typeface="Helvetica Neue Light" charset="0"/>
                <a:cs typeface="Helvetica Neue Light" charset="0"/>
              </a:rPr>
              <a:t>Sample is punched, analyzed and a newborn record generated</a:t>
            </a:r>
          </a:p>
        </p:txBody>
      </p:sp>
    </p:spTree>
    <p:extLst>
      <p:ext uri="{BB962C8B-B14F-4D97-AF65-F5344CB8AC3E}">
        <p14:creationId xmlns:p14="http://schemas.microsoft.com/office/powerpoint/2010/main" val="29096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71" y="1372471"/>
            <a:ext cx="5265368" cy="315922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523505" y="4559910"/>
            <a:ext cx="2198234" cy="1459809"/>
            <a:chOff x="3006430" y="4280684"/>
            <a:chExt cx="2450106" cy="1774081"/>
          </a:xfrm>
        </p:grpSpPr>
        <p:grpSp>
          <p:nvGrpSpPr>
            <p:cNvPr id="10" name="Group 9"/>
            <p:cNvGrpSpPr/>
            <p:nvPr/>
          </p:nvGrpSpPr>
          <p:grpSpPr>
            <a:xfrm>
              <a:off x="3006430" y="4280684"/>
              <a:ext cx="2145306" cy="1469281"/>
              <a:chOff x="4503144" y="2850766"/>
              <a:chExt cx="2145306" cy="146928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4503144" y="2850766"/>
                <a:ext cx="2145306" cy="1469281"/>
                <a:chOff x="4198344" y="2545966"/>
                <a:chExt cx="2145306" cy="1469281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4198344" y="2704155"/>
                  <a:ext cx="2145306" cy="131109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A3D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  <p:sp>
              <p:nvSpPr>
                <p:cNvPr id="24" name="Round Same Side Corner Rectangle 23"/>
                <p:cNvSpPr/>
                <p:nvPr/>
              </p:nvSpPr>
              <p:spPr>
                <a:xfrm rot="16200000">
                  <a:off x="5672998" y="2173633"/>
                  <a:ext cx="298320" cy="1042985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 w="28575">
                  <a:solidFill>
                    <a:srgbClr val="00A3D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p:grpSp>
          <p:sp>
            <p:nvSpPr>
              <p:cNvPr id="22" name="Round Same Side Corner Rectangle 21"/>
              <p:cNvSpPr/>
              <p:nvPr/>
            </p:nvSpPr>
            <p:spPr>
              <a:xfrm rot="16200000">
                <a:off x="5963744" y="2561453"/>
                <a:ext cx="298320" cy="104298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158830" y="4433084"/>
              <a:ext cx="2145306" cy="1469281"/>
              <a:chOff x="4503144" y="2850766"/>
              <a:chExt cx="2145306" cy="1469281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4503144" y="2850766"/>
                <a:ext cx="2145306" cy="1469281"/>
                <a:chOff x="4198344" y="2545966"/>
                <a:chExt cx="2145306" cy="1469281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4198344" y="2704155"/>
                  <a:ext cx="2145306" cy="131109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A3D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  <p:sp>
              <p:nvSpPr>
                <p:cNvPr id="20" name="Round Same Side Corner Rectangle 19"/>
                <p:cNvSpPr/>
                <p:nvPr/>
              </p:nvSpPr>
              <p:spPr>
                <a:xfrm rot="16200000">
                  <a:off x="5672998" y="2173633"/>
                  <a:ext cx="298320" cy="1042985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 w="28575">
                  <a:solidFill>
                    <a:srgbClr val="00A3D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p:grpSp>
          <p:sp>
            <p:nvSpPr>
              <p:cNvPr id="18" name="Round Same Side Corner Rectangle 17"/>
              <p:cNvSpPr/>
              <p:nvPr/>
            </p:nvSpPr>
            <p:spPr>
              <a:xfrm rot="16200000">
                <a:off x="5963744" y="2561453"/>
                <a:ext cx="298320" cy="104298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311230" y="4585484"/>
              <a:ext cx="2145306" cy="1469281"/>
              <a:chOff x="4503144" y="2850766"/>
              <a:chExt cx="2145306" cy="1469281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4503144" y="2850766"/>
                <a:ext cx="2145306" cy="1469281"/>
                <a:chOff x="4198344" y="2545966"/>
                <a:chExt cx="2145306" cy="1469281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4198344" y="2704155"/>
                  <a:ext cx="2145306" cy="1311092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00A3DF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Helvetica Neue Light" charset="0"/>
                      <a:ea typeface="Helvetica Neue Light" charset="0"/>
                      <a:cs typeface="Helvetica Neue Light" charset="0"/>
                    </a:rPr>
                    <a:t>Newborn Screening Record</a:t>
                  </a:r>
                </a:p>
              </p:txBody>
            </p:sp>
            <p:sp>
              <p:nvSpPr>
                <p:cNvPr id="16" name="Round Same Side Corner Rectangle 15"/>
                <p:cNvSpPr/>
                <p:nvPr/>
              </p:nvSpPr>
              <p:spPr>
                <a:xfrm rot="16200000">
                  <a:off x="5672998" y="2173633"/>
                  <a:ext cx="298320" cy="1042985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 w="28575">
                  <a:solidFill>
                    <a:srgbClr val="00A3D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p:grpSp>
          <p:sp>
            <p:nvSpPr>
              <p:cNvPr id="14" name="Round Same Side Corner Rectangle 13"/>
              <p:cNvSpPr/>
              <p:nvPr/>
            </p:nvSpPr>
            <p:spPr>
              <a:xfrm rot="16200000">
                <a:off x="5963744" y="2561453"/>
                <a:ext cx="298320" cy="104298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  <p:cxnSp>
        <p:nvCxnSpPr>
          <p:cNvPr id="26" name="Elbow Connector 25"/>
          <p:cNvCxnSpPr>
            <a:cxnSpLocks/>
            <a:endCxn id="23" idx="1"/>
          </p:cNvCxnSpPr>
          <p:nvPr/>
        </p:nvCxnSpPr>
        <p:spPr>
          <a:xfrm>
            <a:off x="1868536" y="3771897"/>
            <a:ext cx="1654969" cy="1457598"/>
          </a:xfrm>
          <a:prstGeom prst="bentConnector3">
            <a:avLst>
              <a:gd name="adj1" fmla="val 1655"/>
            </a:avLst>
          </a:prstGeom>
          <a:ln w="1905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5BCF4B8-9210-834C-87CC-C46663D47792}"/>
              </a:ext>
            </a:extLst>
          </p:cNvPr>
          <p:cNvSpPr/>
          <p:nvPr/>
        </p:nvSpPr>
        <p:spPr>
          <a:xfrm>
            <a:off x="6085754" y="728340"/>
            <a:ext cx="5719697" cy="54030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1926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04381E4-9245-BE4C-A82B-1CF4B99F11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1132"/>
          <a:stretch/>
        </p:blipFill>
        <p:spPr>
          <a:xfrm>
            <a:off x="5898995" y="728340"/>
            <a:ext cx="6100747" cy="6132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EF9C155-64F7-AA4A-AF07-A3EAC724C68A}"/>
              </a:ext>
            </a:extLst>
          </p:cNvPr>
          <p:cNvSpPr txBox="1"/>
          <p:nvPr/>
        </p:nvSpPr>
        <p:spPr>
          <a:xfrm>
            <a:off x="6447081" y="1451633"/>
            <a:ext cx="5156977" cy="44012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rgbClr val="19266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Demographic data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sex, birthweight, gestational age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rgbClr val="19266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Newborn screening data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Hormones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Amino acids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Metabolic Data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Genetic results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rgbClr val="19266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Clinical Results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Disease positive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Disease negative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742950" lvl="1" indent="-285750">
              <a:buFont typeface="Arial" charset="0"/>
              <a:buChar char="•"/>
            </a:pPr>
            <a:endParaRPr lang="en-US" sz="1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86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74185" y="1233685"/>
            <a:ext cx="8995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latin typeface="Helvetica Neue Light" charset="0"/>
                <a:ea typeface="Helvetica Neue Light" charset="0"/>
                <a:cs typeface="Helvetica Neue Light" charset="0"/>
              </a:rPr>
              <a:t>To build and test biological algorithms from health data to predict early childhood health outcomes</a:t>
            </a:r>
            <a:endParaRPr kumimoji="0" lang="en-US" sz="28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770" y="454484"/>
            <a:ext cx="10839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kern="0" noProof="0" dirty="0">
                <a:solidFill>
                  <a:srgbClr val="223097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Looking at biological fingerprints</a:t>
            </a:r>
            <a:endParaRPr kumimoji="0" lang="en-US" sz="4800" u="none" strike="noStrike" kern="0" cap="none" spc="0" normalizeH="0" baseline="0" noProof="0" dirty="0">
              <a:ln>
                <a:noFill/>
              </a:ln>
              <a:solidFill>
                <a:srgbClr val="223097"/>
              </a:solidFill>
              <a:effectLst/>
              <a:uLnTx/>
              <a:uFillTx/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0" name="Picture 2" descr="http://www.kidsburgh.org/wp-content/uploads/2014/11/milkbank1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23" b="100000" l="0" r="100000">
                        <a14:backgroundMark x1="32500" y1="92185" x2="32500" y2="92185"/>
                        <a14:backgroundMark x1="34833" y1="84848" x2="34833" y2="84848"/>
                        <a14:backgroundMark x1="43250" y1="95215" x2="43250" y2="95215"/>
                        <a14:backgroundMark x1="20583" y1="72887" x2="20583" y2="72887"/>
                        <a14:backgroundMark x1="12000" y1="70654" x2="12000" y2="70654"/>
                        <a14:backgroundMark x1="4083" y1="33812" x2="4083" y2="33812"/>
                        <a14:backgroundMark x1="26583" y1="75439" x2="26583" y2="75439"/>
                        <a14:backgroundMark x1="7417" y1="45136" x2="7417" y2="451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2" r="-81"/>
          <a:stretch/>
        </p:blipFill>
        <p:spPr bwMode="auto">
          <a:xfrm>
            <a:off x="2313992" y="3396544"/>
            <a:ext cx="9878008" cy="517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8536329" y="4172673"/>
            <a:ext cx="3692324" cy="792866"/>
          </a:xfrm>
          <a:custGeom>
            <a:avLst/>
            <a:gdLst>
              <a:gd name="connsiteX0" fmla="*/ 3582365 w 3640238"/>
              <a:gd name="connsiteY0" fmla="*/ 590309 h 769716"/>
              <a:gd name="connsiteX1" fmla="*/ 3223550 w 3640238"/>
              <a:gd name="connsiteY1" fmla="*/ 462987 h 769716"/>
              <a:gd name="connsiteX2" fmla="*/ 2835798 w 3640238"/>
              <a:gd name="connsiteY2" fmla="*/ 353028 h 769716"/>
              <a:gd name="connsiteX3" fmla="*/ 2494344 w 3640238"/>
              <a:gd name="connsiteY3" fmla="*/ 335666 h 769716"/>
              <a:gd name="connsiteX4" fmla="*/ 2170253 w 3640238"/>
              <a:gd name="connsiteY4" fmla="*/ 329878 h 769716"/>
              <a:gd name="connsiteX5" fmla="*/ 1805651 w 3640238"/>
              <a:gd name="connsiteY5" fmla="*/ 329878 h 769716"/>
              <a:gd name="connsiteX6" fmla="*/ 1527858 w 3640238"/>
              <a:gd name="connsiteY6" fmla="*/ 358815 h 769716"/>
              <a:gd name="connsiteX7" fmla="*/ 1244279 w 3640238"/>
              <a:gd name="connsiteY7" fmla="*/ 358815 h 769716"/>
              <a:gd name="connsiteX8" fmla="*/ 972274 w 3640238"/>
              <a:gd name="connsiteY8" fmla="*/ 590309 h 769716"/>
              <a:gd name="connsiteX9" fmla="*/ 821803 w 3640238"/>
              <a:gd name="connsiteY9" fmla="*/ 717630 h 769716"/>
              <a:gd name="connsiteX10" fmla="*/ 682907 w 3640238"/>
              <a:gd name="connsiteY10" fmla="*/ 769716 h 769716"/>
              <a:gd name="connsiteX11" fmla="*/ 393539 w 3640238"/>
              <a:gd name="connsiteY11" fmla="*/ 729205 h 769716"/>
              <a:gd name="connsiteX12" fmla="*/ 434051 w 3640238"/>
              <a:gd name="connsiteY12" fmla="*/ 567159 h 769716"/>
              <a:gd name="connsiteX13" fmla="*/ 434051 w 3640238"/>
              <a:gd name="connsiteY13" fmla="*/ 468774 h 769716"/>
              <a:gd name="connsiteX14" fmla="*/ 364603 w 3640238"/>
              <a:gd name="connsiteY14" fmla="*/ 364602 h 769716"/>
              <a:gd name="connsiteX15" fmla="*/ 335666 w 3640238"/>
              <a:gd name="connsiteY15" fmla="*/ 260430 h 769716"/>
              <a:gd name="connsiteX16" fmla="*/ 272005 w 3640238"/>
              <a:gd name="connsiteY16" fmla="*/ 219919 h 769716"/>
              <a:gd name="connsiteX17" fmla="*/ 254643 w 3640238"/>
              <a:gd name="connsiteY17" fmla="*/ 219919 h 769716"/>
              <a:gd name="connsiteX18" fmla="*/ 144684 w 3640238"/>
              <a:gd name="connsiteY18" fmla="*/ 81023 h 769716"/>
              <a:gd name="connsiteX19" fmla="*/ 34724 w 3640238"/>
              <a:gd name="connsiteY19" fmla="*/ 98385 h 769716"/>
              <a:gd name="connsiteX20" fmla="*/ 0 w 3640238"/>
              <a:gd name="connsiteY20" fmla="*/ 0 h 769716"/>
              <a:gd name="connsiteX21" fmla="*/ 3559215 w 3640238"/>
              <a:gd name="connsiteY21" fmla="*/ 266218 h 769716"/>
              <a:gd name="connsiteX22" fmla="*/ 3640238 w 3640238"/>
              <a:gd name="connsiteY22" fmla="*/ 520861 h 769716"/>
              <a:gd name="connsiteX23" fmla="*/ 3582365 w 3640238"/>
              <a:gd name="connsiteY23" fmla="*/ 590309 h 769716"/>
              <a:gd name="connsiteX0" fmla="*/ 3582365 w 3640238"/>
              <a:gd name="connsiteY0" fmla="*/ 590309 h 769716"/>
              <a:gd name="connsiteX1" fmla="*/ 3223550 w 3640238"/>
              <a:gd name="connsiteY1" fmla="*/ 462987 h 769716"/>
              <a:gd name="connsiteX2" fmla="*/ 2835798 w 3640238"/>
              <a:gd name="connsiteY2" fmla="*/ 353028 h 769716"/>
              <a:gd name="connsiteX3" fmla="*/ 2494344 w 3640238"/>
              <a:gd name="connsiteY3" fmla="*/ 335666 h 769716"/>
              <a:gd name="connsiteX4" fmla="*/ 2170253 w 3640238"/>
              <a:gd name="connsiteY4" fmla="*/ 329878 h 769716"/>
              <a:gd name="connsiteX5" fmla="*/ 1805651 w 3640238"/>
              <a:gd name="connsiteY5" fmla="*/ 329878 h 769716"/>
              <a:gd name="connsiteX6" fmla="*/ 1527858 w 3640238"/>
              <a:gd name="connsiteY6" fmla="*/ 358815 h 769716"/>
              <a:gd name="connsiteX7" fmla="*/ 1244279 w 3640238"/>
              <a:gd name="connsiteY7" fmla="*/ 393539 h 769716"/>
              <a:gd name="connsiteX8" fmla="*/ 972274 w 3640238"/>
              <a:gd name="connsiteY8" fmla="*/ 590309 h 769716"/>
              <a:gd name="connsiteX9" fmla="*/ 821803 w 3640238"/>
              <a:gd name="connsiteY9" fmla="*/ 717630 h 769716"/>
              <a:gd name="connsiteX10" fmla="*/ 682907 w 3640238"/>
              <a:gd name="connsiteY10" fmla="*/ 769716 h 769716"/>
              <a:gd name="connsiteX11" fmla="*/ 393539 w 3640238"/>
              <a:gd name="connsiteY11" fmla="*/ 729205 h 769716"/>
              <a:gd name="connsiteX12" fmla="*/ 434051 w 3640238"/>
              <a:gd name="connsiteY12" fmla="*/ 567159 h 769716"/>
              <a:gd name="connsiteX13" fmla="*/ 434051 w 3640238"/>
              <a:gd name="connsiteY13" fmla="*/ 468774 h 769716"/>
              <a:gd name="connsiteX14" fmla="*/ 364603 w 3640238"/>
              <a:gd name="connsiteY14" fmla="*/ 364602 h 769716"/>
              <a:gd name="connsiteX15" fmla="*/ 335666 w 3640238"/>
              <a:gd name="connsiteY15" fmla="*/ 260430 h 769716"/>
              <a:gd name="connsiteX16" fmla="*/ 272005 w 3640238"/>
              <a:gd name="connsiteY16" fmla="*/ 219919 h 769716"/>
              <a:gd name="connsiteX17" fmla="*/ 254643 w 3640238"/>
              <a:gd name="connsiteY17" fmla="*/ 219919 h 769716"/>
              <a:gd name="connsiteX18" fmla="*/ 144684 w 3640238"/>
              <a:gd name="connsiteY18" fmla="*/ 81023 h 769716"/>
              <a:gd name="connsiteX19" fmla="*/ 34724 w 3640238"/>
              <a:gd name="connsiteY19" fmla="*/ 98385 h 769716"/>
              <a:gd name="connsiteX20" fmla="*/ 0 w 3640238"/>
              <a:gd name="connsiteY20" fmla="*/ 0 h 769716"/>
              <a:gd name="connsiteX21" fmla="*/ 3559215 w 3640238"/>
              <a:gd name="connsiteY21" fmla="*/ 266218 h 769716"/>
              <a:gd name="connsiteX22" fmla="*/ 3640238 w 3640238"/>
              <a:gd name="connsiteY22" fmla="*/ 520861 h 769716"/>
              <a:gd name="connsiteX23" fmla="*/ 3582365 w 3640238"/>
              <a:gd name="connsiteY23" fmla="*/ 590309 h 769716"/>
              <a:gd name="connsiteX0" fmla="*/ 3582365 w 3640238"/>
              <a:gd name="connsiteY0" fmla="*/ 590309 h 769716"/>
              <a:gd name="connsiteX1" fmla="*/ 3223550 w 3640238"/>
              <a:gd name="connsiteY1" fmla="*/ 462987 h 769716"/>
              <a:gd name="connsiteX2" fmla="*/ 2835798 w 3640238"/>
              <a:gd name="connsiteY2" fmla="*/ 353028 h 769716"/>
              <a:gd name="connsiteX3" fmla="*/ 2494344 w 3640238"/>
              <a:gd name="connsiteY3" fmla="*/ 335666 h 769716"/>
              <a:gd name="connsiteX4" fmla="*/ 2170253 w 3640238"/>
              <a:gd name="connsiteY4" fmla="*/ 329878 h 769716"/>
              <a:gd name="connsiteX5" fmla="*/ 1805651 w 3640238"/>
              <a:gd name="connsiteY5" fmla="*/ 329878 h 769716"/>
              <a:gd name="connsiteX6" fmla="*/ 1527858 w 3640238"/>
              <a:gd name="connsiteY6" fmla="*/ 358815 h 769716"/>
              <a:gd name="connsiteX7" fmla="*/ 1244279 w 3640238"/>
              <a:gd name="connsiteY7" fmla="*/ 393539 h 769716"/>
              <a:gd name="connsiteX8" fmla="*/ 972274 w 3640238"/>
              <a:gd name="connsiteY8" fmla="*/ 590309 h 769716"/>
              <a:gd name="connsiteX9" fmla="*/ 821803 w 3640238"/>
              <a:gd name="connsiteY9" fmla="*/ 717630 h 769716"/>
              <a:gd name="connsiteX10" fmla="*/ 682907 w 3640238"/>
              <a:gd name="connsiteY10" fmla="*/ 769716 h 769716"/>
              <a:gd name="connsiteX11" fmla="*/ 393539 w 3640238"/>
              <a:gd name="connsiteY11" fmla="*/ 729205 h 769716"/>
              <a:gd name="connsiteX12" fmla="*/ 434051 w 3640238"/>
              <a:gd name="connsiteY12" fmla="*/ 567159 h 769716"/>
              <a:gd name="connsiteX13" fmla="*/ 434051 w 3640238"/>
              <a:gd name="connsiteY13" fmla="*/ 468774 h 769716"/>
              <a:gd name="connsiteX14" fmla="*/ 364603 w 3640238"/>
              <a:gd name="connsiteY14" fmla="*/ 364602 h 769716"/>
              <a:gd name="connsiteX15" fmla="*/ 335666 w 3640238"/>
              <a:gd name="connsiteY15" fmla="*/ 260430 h 769716"/>
              <a:gd name="connsiteX16" fmla="*/ 272005 w 3640238"/>
              <a:gd name="connsiteY16" fmla="*/ 219919 h 769716"/>
              <a:gd name="connsiteX17" fmla="*/ 254643 w 3640238"/>
              <a:gd name="connsiteY17" fmla="*/ 219919 h 769716"/>
              <a:gd name="connsiteX18" fmla="*/ 144684 w 3640238"/>
              <a:gd name="connsiteY18" fmla="*/ 98385 h 769716"/>
              <a:gd name="connsiteX19" fmla="*/ 34724 w 3640238"/>
              <a:gd name="connsiteY19" fmla="*/ 98385 h 769716"/>
              <a:gd name="connsiteX20" fmla="*/ 0 w 3640238"/>
              <a:gd name="connsiteY20" fmla="*/ 0 h 769716"/>
              <a:gd name="connsiteX21" fmla="*/ 3559215 w 3640238"/>
              <a:gd name="connsiteY21" fmla="*/ 266218 h 769716"/>
              <a:gd name="connsiteX22" fmla="*/ 3640238 w 3640238"/>
              <a:gd name="connsiteY22" fmla="*/ 520861 h 769716"/>
              <a:gd name="connsiteX23" fmla="*/ 3582365 w 3640238"/>
              <a:gd name="connsiteY23" fmla="*/ 590309 h 769716"/>
              <a:gd name="connsiteX0" fmla="*/ 3634451 w 3692324"/>
              <a:gd name="connsiteY0" fmla="*/ 613459 h 792866"/>
              <a:gd name="connsiteX1" fmla="*/ 3275636 w 3692324"/>
              <a:gd name="connsiteY1" fmla="*/ 486137 h 792866"/>
              <a:gd name="connsiteX2" fmla="*/ 2887884 w 3692324"/>
              <a:gd name="connsiteY2" fmla="*/ 376178 h 792866"/>
              <a:gd name="connsiteX3" fmla="*/ 2546430 w 3692324"/>
              <a:gd name="connsiteY3" fmla="*/ 358816 h 792866"/>
              <a:gd name="connsiteX4" fmla="*/ 2222339 w 3692324"/>
              <a:gd name="connsiteY4" fmla="*/ 353028 h 792866"/>
              <a:gd name="connsiteX5" fmla="*/ 1857737 w 3692324"/>
              <a:gd name="connsiteY5" fmla="*/ 353028 h 792866"/>
              <a:gd name="connsiteX6" fmla="*/ 1579944 w 3692324"/>
              <a:gd name="connsiteY6" fmla="*/ 381965 h 792866"/>
              <a:gd name="connsiteX7" fmla="*/ 1296365 w 3692324"/>
              <a:gd name="connsiteY7" fmla="*/ 416689 h 792866"/>
              <a:gd name="connsiteX8" fmla="*/ 1024360 w 3692324"/>
              <a:gd name="connsiteY8" fmla="*/ 613459 h 792866"/>
              <a:gd name="connsiteX9" fmla="*/ 873889 w 3692324"/>
              <a:gd name="connsiteY9" fmla="*/ 740780 h 792866"/>
              <a:gd name="connsiteX10" fmla="*/ 734993 w 3692324"/>
              <a:gd name="connsiteY10" fmla="*/ 792866 h 792866"/>
              <a:gd name="connsiteX11" fmla="*/ 445625 w 3692324"/>
              <a:gd name="connsiteY11" fmla="*/ 752355 h 792866"/>
              <a:gd name="connsiteX12" fmla="*/ 486137 w 3692324"/>
              <a:gd name="connsiteY12" fmla="*/ 590309 h 792866"/>
              <a:gd name="connsiteX13" fmla="*/ 486137 w 3692324"/>
              <a:gd name="connsiteY13" fmla="*/ 491924 h 792866"/>
              <a:gd name="connsiteX14" fmla="*/ 416689 w 3692324"/>
              <a:gd name="connsiteY14" fmla="*/ 387752 h 792866"/>
              <a:gd name="connsiteX15" fmla="*/ 387752 w 3692324"/>
              <a:gd name="connsiteY15" fmla="*/ 283580 h 792866"/>
              <a:gd name="connsiteX16" fmla="*/ 324091 w 3692324"/>
              <a:gd name="connsiteY16" fmla="*/ 243069 h 792866"/>
              <a:gd name="connsiteX17" fmla="*/ 306729 w 3692324"/>
              <a:gd name="connsiteY17" fmla="*/ 243069 h 792866"/>
              <a:gd name="connsiteX18" fmla="*/ 196770 w 3692324"/>
              <a:gd name="connsiteY18" fmla="*/ 121535 h 792866"/>
              <a:gd name="connsiteX19" fmla="*/ 86810 w 3692324"/>
              <a:gd name="connsiteY19" fmla="*/ 121535 h 792866"/>
              <a:gd name="connsiteX20" fmla="*/ 0 w 3692324"/>
              <a:gd name="connsiteY20" fmla="*/ 0 h 792866"/>
              <a:gd name="connsiteX21" fmla="*/ 3611301 w 3692324"/>
              <a:gd name="connsiteY21" fmla="*/ 289368 h 792866"/>
              <a:gd name="connsiteX22" fmla="*/ 3692324 w 3692324"/>
              <a:gd name="connsiteY22" fmla="*/ 544011 h 792866"/>
              <a:gd name="connsiteX23" fmla="*/ 3634451 w 3692324"/>
              <a:gd name="connsiteY23" fmla="*/ 613459 h 792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92324" h="792866">
                <a:moveTo>
                  <a:pt x="3634451" y="613459"/>
                </a:moveTo>
                <a:lnTo>
                  <a:pt x="3275636" y="486137"/>
                </a:lnTo>
                <a:lnTo>
                  <a:pt x="2887884" y="376178"/>
                </a:lnTo>
                <a:lnTo>
                  <a:pt x="2546430" y="358816"/>
                </a:lnTo>
                <a:lnTo>
                  <a:pt x="2222339" y="353028"/>
                </a:lnTo>
                <a:lnTo>
                  <a:pt x="1857737" y="353028"/>
                </a:lnTo>
                <a:lnTo>
                  <a:pt x="1579944" y="381965"/>
                </a:lnTo>
                <a:lnTo>
                  <a:pt x="1296365" y="416689"/>
                </a:lnTo>
                <a:cubicBezTo>
                  <a:pt x="1205697" y="482279"/>
                  <a:pt x="1094773" y="559444"/>
                  <a:pt x="1024360" y="613459"/>
                </a:cubicBezTo>
                <a:cubicBezTo>
                  <a:pt x="953947" y="667474"/>
                  <a:pt x="924046" y="698340"/>
                  <a:pt x="873889" y="740780"/>
                </a:cubicBezTo>
                <a:lnTo>
                  <a:pt x="734993" y="792866"/>
                </a:lnTo>
                <a:lnTo>
                  <a:pt x="445625" y="752355"/>
                </a:lnTo>
                <a:lnTo>
                  <a:pt x="486137" y="590309"/>
                </a:lnTo>
                <a:lnTo>
                  <a:pt x="486137" y="491924"/>
                </a:lnTo>
                <a:lnTo>
                  <a:pt x="416689" y="387752"/>
                </a:lnTo>
                <a:lnTo>
                  <a:pt x="387752" y="283580"/>
                </a:lnTo>
                <a:lnTo>
                  <a:pt x="324091" y="243069"/>
                </a:lnTo>
                <a:lnTo>
                  <a:pt x="306729" y="243069"/>
                </a:lnTo>
                <a:lnTo>
                  <a:pt x="196770" y="121535"/>
                </a:lnTo>
                <a:lnTo>
                  <a:pt x="86810" y="121535"/>
                </a:lnTo>
                <a:lnTo>
                  <a:pt x="0" y="0"/>
                </a:lnTo>
                <a:lnTo>
                  <a:pt x="3611301" y="289368"/>
                </a:lnTo>
                <a:lnTo>
                  <a:pt x="3692324" y="544011"/>
                </a:lnTo>
                <a:lnTo>
                  <a:pt x="3634451" y="61345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600937" y="3588152"/>
            <a:ext cx="3950825" cy="978061"/>
          </a:xfrm>
          <a:custGeom>
            <a:avLst/>
            <a:gdLst>
              <a:gd name="connsiteX0" fmla="*/ 3964329 w 3964329"/>
              <a:gd name="connsiteY0" fmla="*/ 607671 h 978061"/>
              <a:gd name="connsiteX1" fmla="*/ 3842795 w 3964329"/>
              <a:gd name="connsiteY1" fmla="*/ 596096 h 978061"/>
              <a:gd name="connsiteX2" fmla="*/ 3802283 w 3964329"/>
              <a:gd name="connsiteY2" fmla="*/ 625033 h 978061"/>
              <a:gd name="connsiteX3" fmla="*/ 3761772 w 3964329"/>
              <a:gd name="connsiteY3" fmla="*/ 700268 h 978061"/>
              <a:gd name="connsiteX4" fmla="*/ 3732835 w 3964329"/>
              <a:gd name="connsiteY4" fmla="*/ 879676 h 978061"/>
              <a:gd name="connsiteX5" fmla="*/ 3727048 w 3964329"/>
              <a:gd name="connsiteY5" fmla="*/ 949124 h 978061"/>
              <a:gd name="connsiteX6" fmla="*/ 3663387 w 3964329"/>
              <a:gd name="connsiteY6" fmla="*/ 960699 h 978061"/>
              <a:gd name="connsiteX7" fmla="*/ 3593939 w 3964329"/>
              <a:gd name="connsiteY7" fmla="*/ 960699 h 978061"/>
              <a:gd name="connsiteX8" fmla="*/ 3541853 w 3964329"/>
              <a:gd name="connsiteY8" fmla="*/ 978061 h 978061"/>
              <a:gd name="connsiteX9" fmla="*/ 3240911 w 3964329"/>
              <a:gd name="connsiteY9" fmla="*/ 723418 h 978061"/>
              <a:gd name="connsiteX10" fmla="*/ 3055716 w 3964329"/>
              <a:gd name="connsiteY10" fmla="*/ 607671 h 978061"/>
              <a:gd name="connsiteX11" fmla="*/ 2812648 w 3964329"/>
              <a:gd name="connsiteY11" fmla="*/ 474562 h 978061"/>
              <a:gd name="connsiteX12" fmla="*/ 2546430 w 3964329"/>
              <a:gd name="connsiteY12" fmla="*/ 353028 h 978061"/>
              <a:gd name="connsiteX13" fmla="*/ 2147104 w 3964329"/>
              <a:gd name="connsiteY13" fmla="*/ 225706 h 978061"/>
              <a:gd name="connsiteX14" fmla="*/ 960698 w 3964329"/>
              <a:gd name="connsiteY14" fmla="*/ 208344 h 978061"/>
              <a:gd name="connsiteX15" fmla="*/ 787078 w 3964329"/>
              <a:gd name="connsiteY15" fmla="*/ 370390 h 978061"/>
              <a:gd name="connsiteX16" fmla="*/ 711843 w 3964329"/>
              <a:gd name="connsiteY16" fmla="*/ 393539 h 978061"/>
              <a:gd name="connsiteX17" fmla="*/ 451412 w 3964329"/>
              <a:gd name="connsiteY17" fmla="*/ 439838 h 978061"/>
              <a:gd name="connsiteX18" fmla="*/ 202557 w 3964329"/>
              <a:gd name="connsiteY18" fmla="*/ 520861 h 978061"/>
              <a:gd name="connsiteX19" fmla="*/ 0 w 3964329"/>
              <a:gd name="connsiteY19" fmla="*/ 625033 h 978061"/>
              <a:gd name="connsiteX20" fmla="*/ 231493 w 3964329"/>
              <a:gd name="connsiteY20" fmla="*/ 0 h 978061"/>
              <a:gd name="connsiteX21" fmla="*/ 3819645 w 3964329"/>
              <a:gd name="connsiteY21" fmla="*/ 202557 h 978061"/>
              <a:gd name="connsiteX22" fmla="*/ 3964329 w 3964329"/>
              <a:gd name="connsiteY22" fmla="*/ 607671 h 978061"/>
              <a:gd name="connsiteX0" fmla="*/ 3964329 w 3964329"/>
              <a:gd name="connsiteY0" fmla="*/ 607671 h 978061"/>
              <a:gd name="connsiteX1" fmla="*/ 3842795 w 3964329"/>
              <a:gd name="connsiteY1" fmla="*/ 596096 h 978061"/>
              <a:gd name="connsiteX2" fmla="*/ 3802283 w 3964329"/>
              <a:gd name="connsiteY2" fmla="*/ 625033 h 978061"/>
              <a:gd name="connsiteX3" fmla="*/ 3761772 w 3964329"/>
              <a:gd name="connsiteY3" fmla="*/ 700268 h 978061"/>
              <a:gd name="connsiteX4" fmla="*/ 3732835 w 3964329"/>
              <a:gd name="connsiteY4" fmla="*/ 879676 h 978061"/>
              <a:gd name="connsiteX5" fmla="*/ 3727048 w 3964329"/>
              <a:gd name="connsiteY5" fmla="*/ 949124 h 978061"/>
              <a:gd name="connsiteX6" fmla="*/ 3663387 w 3964329"/>
              <a:gd name="connsiteY6" fmla="*/ 960699 h 978061"/>
              <a:gd name="connsiteX7" fmla="*/ 3593939 w 3964329"/>
              <a:gd name="connsiteY7" fmla="*/ 960699 h 978061"/>
              <a:gd name="connsiteX8" fmla="*/ 3541853 w 3964329"/>
              <a:gd name="connsiteY8" fmla="*/ 978061 h 978061"/>
              <a:gd name="connsiteX9" fmla="*/ 3240911 w 3964329"/>
              <a:gd name="connsiteY9" fmla="*/ 723418 h 978061"/>
              <a:gd name="connsiteX10" fmla="*/ 3055716 w 3964329"/>
              <a:gd name="connsiteY10" fmla="*/ 607671 h 978061"/>
              <a:gd name="connsiteX11" fmla="*/ 2812648 w 3964329"/>
              <a:gd name="connsiteY11" fmla="*/ 474562 h 978061"/>
              <a:gd name="connsiteX12" fmla="*/ 2546430 w 3964329"/>
              <a:gd name="connsiteY12" fmla="*/ 353028 h 978061"/>
              <a:gd name="connsiteX13" fmla="*/ 2147104 w 3964329"/>
              <a:gd name="connsiteY13" fmla="*/ 225706 h 978061"/>
              <a:gd name="connsiteX14" fmla="*/ 972273 w 3964329"/>
              <a:gd name="connsiteY14" fmla="*/ 231494 h 978061"/>
              <a:gd name="connsiteX15" fmla="*/ 787078 w 3964329"/>
              <a:gd name="connsiteY15" fmla="*/ 370390 h 978061"/>
              <a:gd name="connsiteX16" fmla="*/ 711843 w 3964329"/>
              <a:gd name="connsiteY16" fmla="*/ 393539 h 978061"/>
              <a:gd name="connsiteX17" fmla="*/ 451412 w 3964329"/>
              <a:gd name="connsiteY17" fmla="*/ 439838 h 978061"/>
              <a:gd name="connsiteX18" fmla="*/ 202557 w 3964329"/>
              <a:gd name="connsiteY18" fmla="*/ 520861 h 978061"/>
              <a:gd name="connsiteX19" fmla="*/ 0 w 3964329"/>
              <a:gd name="connsiteY19" fmla="*/ 625033 h 978061"/>
              <a:gd name="connsiteX20" fmla="*/ 231493 w 3964329"/>
              <a:gd name="connsiteY20" fmla="*/ 0 h 978061"/>
              <a:gd name="connsiteX21" fmla="*/ 3819645 w 3964329"/>
              <a:gd name="connsiteY21" fmla="*/ 202557 h 978061"/>
              <a:gd name="connsiteX22" fmla="*/ 3964329 w 3964329"/>
              <a:gd name="connsiteY22" fmla="*/ 607671 h 978061"/>
              <a:gd name="connsiteX0" fmla="*/ 3964329 w 3964329"/>
              <a:gd name="connsiteY0" fmla="*/ 607671 h 978061"/>
              <a:gd name="connsiteX1" fmla="*/ 3842795 w 3964329"/>
              <a:gd name="connsiteY1" fmla="*/ 596096 h 978061"/>
              <a:gd name="connsiteX2" fmla="*/ 3802283 w 3964329"/>
              <a:gd name="connsiteY2" fmla="*/ 625033 h 978061"/>
              <a:gd name="connsiteX3" fmla="*/ 3761772 w 3964329"/>
              <a:gd name="connsiteY3" fmla="*/ 700268 h 978061"/>
              <a:gd name="connsiteX4" fmla="*/ 3732835 w 3964329"/>
              <a:gd name="connsiteY4" fmla="*/ 879676 h 978061"/>
              <a:gd name="connsiteX5" fmla="*/ 3727048 w 3964329"/>
              <a:gd name="connsiteY5" fmla="*/ 949124 h 978061"/>
              <a:gd name="connsiteX6" fmla="*/ 3663387 w 3964329"/>
              <a:gd name="connsiteY6" fmla="*/ 960699 h 978061"/>
              <a:gd name="connsiteX7" fmla="*/ 3593939 w 3964329"/>
              <a:gd name="connsiteY7" fmla="*/ 960699 h 978061"/>
              <a:gd name="connsiteX8" fmla="*/ 3541853 w 3964329"/>
              <a:gd name="connsiteY8" fmla="*/ 978061 h 978061"/>
              <a:gd name="connsiteX9" fmla="*/ 3240911 w 3964329"/>
              <a:gd name="connsiteY9" fmla="*/ 723418 h 978061"/>
              <a:gd name="connsiteX10" fmla="*/ 3055716 w 3964329"/>
              <a:gd name="connsiteY10" fmla="*/ 607671 h 978061"/>
              <a:gd name="connsiteX11" fmla="*/ 2812648 w 3964329"/>
              <a:gd name="connsiteY11" fmla="*/ 474562 h 978061"/>
              <a:gd name="connsiteX12" fmla="*/ 2546430 w 3964329"/>
              <a:gd name="connsiteY12" fmla="*/ 353028 h 978061"/>
              <a:gd name="connsiteX13" fmla="*/ 2147104 w 3964329"/>
              <a:gd name="connsiteY13" fmla="*/ 225706 h 978061"/>
              <a:gd name="connsiteX14" fmla="*/ 972273 w 3964329"/>
              <a:gd name="connsiteY14" fmla="*/ 231494 h 978061"/>
              <a:gd name="connsiteX15" fmla="*/ 844951 w 3964329"/>
              <a:gd name="connsiteY15" fmla="*/ 335666 h 978061"/>
              <a:gd name="connsiteX16" fmla="*/ 711843 w 3964329"/>
              <a:gd name="connsiteY16" fmla="*/ 393539 h 978061"/>
              <a:gd name="connsiteX17" fmla="*/ 451412 w 3964329"/>
              <a:gd name="connsiteY17" fmla="*/ 439838 h 978061"/>
              <a:gd name="connsiteX18" fmla="*/ 202557 w 3964329"/>
              <a:gd name="connsiteY18" fmla="*/ 520861 h 978061"/>
              <a:gd name="connsiteX19" fmla="*/ 0 w 3964329"/>
              <a:gd name="connsiteY19" fmla="*/ 625033 h 978061"/>
              <a:gd name="connsiteX20" fmla="*/ 231493 w 3964329"/>
              <a:gd name="connsiteY20" fmla="*/ 0 h 978061"/>
              <a:gd name="connsiteX21" fmla="*/ 3819645 w 3964329"/>
              <a:gd name="connsiteY21" fmla="*/ 202557 h 978061"/>
              <a:gd name="connsiteX22" fmla="*/ 3964329 w 3964329"/>
              <a:gd name="connsiteY22" fmla="*/ 607671 h 978061"/>
              <a:gd name="connsiteX0" fmla="*/ 3964329 w 3964329"/>
              <a:gd name="connsiteY0" fmla="*/ 607671 h 978061"/>
              <a:gd name="connsiteX1" fmla="*/ 3842795 w 3964329"/>
              <a:gd name="connsiteY1" fmla="*/ 596096 h 978061"/>
              <a:gd name="connsiteX2" fmla="*/ 3802283 w 3964329"/>
              <a:gd name="connsiteY2" fmla="*/ 625033 h 978061"/>
              <a:gd name="connsiteX3" fmla="*/ 3761772 w 3964329"/>
              <a:gd name="connsiteY3" fmla="*/ 700268 h 978061"/>
              <a:gd name="connsiteX4" fmla="*/ 3732835 w 3964329"/>
              <a:gd name="connsiteY4" fmla="*/ 879676 h 978061"/>
              <a:gd name="connsiteX5" fmla="*/ 3727048 w 3964329"/>
              <a:gd name="connsiteY5" fmla="*/ 949124 h 978061"/>
              <a:gd name="connsiteX6" fmla="*/ 3663387 w 3964329"/>
              <a:gd name="connsiteY6" fmla="*/ 960699 h 978061"/>
              <a:gd name="connsiteX7" fmla="*/ 3593939 w 3964329"/>
              <a:gd name="connsiteY7" fmla="*/ 960699 h 978061"/>
              <a:gd name="connsiteX8" fmla="*/ 3541853 w 3964329"/>
              <a:gd name="connsiteY8" fmla="*/ 978061 h 978061"/>
              <a:gd name="connsiteX9" fmla="*/ 3240911 w 3964329"/>
              <a:gd name="connsiteY9" fmla="*/ 723418 h 978061"/>
              <a:gd name="connsiteX10" fmla="*/ 3055716 w 3964329"/>
              <a:gd name="connsiteY10" fmla="*/ 607671 h 978061"/>
              <a:gd name="connsiteX11" fmla="*/ 2812648 w 3964329"/>
              <a:gd name="connsiteY11" fmla="*/ 474562 h 978061"/>
              <a:gd name="connsiteX12" fmla="*/ 2546430 w 3964329"/>
              <a:gd name="connsiteY12" fmla="*/ 353028 h 978061"/>
              <a:gd name="connsiteX13" fmla="*/ 2147104 w 3964329"/>
              <a:gd name="connsiteY13" fmla="*/ 225706 h 978061"/>
              <a:gd name="connsiteX14" fmla="*/ 995423 w 3964329"/>
              <a:gd name="connsiteY14" fmla="*/ 260430 h 978061"/>
              <a:gd name="connsiteX15" fmla="*/ 844951 w 3964329"/>
              <a:gd name="connsiteY15" fmla="*/ 335666 h 978061"/>
              <a:gd name="connsiteX16" fmla="*/ 711843 w 3964329"/>
              <a:gd name="connsiteY16" fmla="*/ 393539 h 978061"/>
              <a:gd name="connsiteX17" fmla="*/ 451412 w 3964329"/>
              <a:gd name="connsiteY17" fmla="*/ 439838 h 978061"/>
              <a:gd name="connsiteX18" fmla="*/ 202557 w 3964329"/>
              <a:gd name="connsiteY18" fmla="*/ 520861 h 978061"/>
              <a:gd name="connsiteX19" fmla="*/ 0 w 3964329"/>
              <a:gd name="connsiteY19" fmla="*/ 625033 h 978061"/>
              <a:gd name="connsiteX20" fmla="*/ 231493 w 3964329"/>
              <a:gd name="connsiteY20" fmla="*/ 0 h 978061"/>
              <a:gd name="connsiteX21" fmla="*/ 3819645 w 3964329"/>
              <a:gd name="connsiteY21" fmla="*/ 202557 h 978061"/>
              <a:gd name="connsiteX22" fmla="*/ 3964329 w 3964329"/>
              <a:gd name="connsiteY22" fmla="*/ 607671 h 978061"/>
              <a:gd name="connsiteX0" fmla="*/ 3964329 w 3964329"/>
              <a:gd name="connsiteY0" fmla="*/ 607671 h 978061"/>
              <a:gd name="connsiteX1" fmla="*/ 3842795 w 3964329"/>
              <a:gd name="connsiteY1" fmla="*/ 596096 h 978061"/>
              <a:gd name="connsiteX2" fmla="*/ 3802283 w 3964329"/>
              <a:gd name="connsiteY2" fmla="*/ 625033 h 978061"/>
              <a:gd name="connsiteX3" fmla="*/ 3761772 w 3964329"/>
              <a:gd name="connsiteY3" fmla="*/ 700268 h 978061"/>
              <a:gd name="connsiteX4" fmla="*/ 3732835 w 3964329"/>
              <a:gd name="connsiteY4" fmla="*/ 879676 h 978061"/>
              <a:gd name="connsiteX5" fmla="*/ 3727048 w 3964329"/>
              <a:gd name="connsiteY5" fmla="*/ 949124 h 978061"/>
              <a:gd name="connsiteX6" fmla="*/ 3663387 w 3964329"/>
              <a:gd name="connsiteY6" fmla="*/ 960699 h 978061"/>
              <a:gd name="connsiteX7" fmla="*/ 3593939 w 3964329"/>
              <a:gd name="connsiteY7" fmla="*/ 960699 h 978061"/>
              <a:gd name="connsiteX8" fmla="*/ 3541853 w 3964329"/>
              <a:gd name="connsiteY8" fmla="*/ 978061 h 978061"/>
              <a:gd name="connsiteX9" fmla="*/ 3240911 w 3964329"/>
              <a:gd name="connsiteY9" fmla="*/ 723418 h 978061"/>
              <a:gd name="connsiteX10" fmla="*/ 3055716 w 3964329"/>
              <a:gd name="connsiteY10" fmla="*/ 607671 h 978061"/>
              <a:gd name="connsiteX11" fmla="*/ 2812648 w 3964329"/>
              <a:gd name="connsiteY11" fmla="*/ 474562 h 978061"/>
              <a:gd name="connsiteX12" fmla="*/ 2546430 w 3964329"/>
              <a:gd name="connsiteY12" fmla="*/ 353028 h 978061"/>
              <a:gd name="connsiteX13" fmla="*/ 2147104 w 3964329"/>
              <a:gd name="connsiteY13" fmla="*/ 225706 h 978061"/>
              <a:gd name="connsiteX14" fmla="*/ 995423 w 3964329"/>
              <a:gd name="connsiteY14" fmla="*/ 260430 h 978061"/>
              <a:gd name="connsiteX15" fmla="*/ 844951 w 3964329"/>
              <a:gd name="connsiteY15" fmla="*/ 335666 h 978061"/>
              <a:gd name="connsiteX16" fmla="*/ 711843 w 3964329"/>
              <a:gd name="connsiteY16" fmla="*/ 393539 h 978061"/>
              <a:gd name="connsiteX17" fmla="*/ 451412 w 3964329"/>
              <a:gd name="connsiteY17" fmla="*/ 439838 h 978061"/>
              <a:gd name="connsiteX18" fmla="*/ 202557 w 3964329"/>
              <a:gd name="connsiteY18" fmla="*/ 520861 h 978061"/>
              <a:gd name="connsiteX19" fmla="*/ 0 w 3964329"/>
              <a:gd name="connsiteY19" fmla="*/ 625033 h 978061"/>
              <a:gd name="connsiteX20" fmla="*/ 231493 w 3964329"/>
              <a:gd name="connsiteY20" fmla="*/ 0 h 978061"/>
              <a:gd name="connsiteX21" fmla="*/ 3819645 w 3964329"/>
              <a:gd name="connsiteY21" fmla="*/ 202557 h 978061"/>
              <a:gd name="connsiteX22" fmla="*/ 3964329 w 3964329"/>
              <a:gd name="connsiteY22" fmla="*/ 607671 h 97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964329" h="978061">
                <a:moveTo>
                  <a:pt x="3964329" y="607671"/>
                </a:moveTo>
                <a:lnTo>
                  <a:pt x="3842795" y="596096"/>
                </a:lnTo>
                <a:lnTo>
                  <a:pt x="3802283" y="625033"/>
                </a:lnTo>
                <a:lnTo>
                  <a:pt x="3761772" y="700268"/>
                </a:lnTo>
                <a:lnTo>
                  <a:pt x="3732835" y="879676"/>
                </a:lnTo>
                <a:lnTo>
                  <a:pt x="3727048" y="949124"/>
                </a:lnTo>
                <a:lnTo>
                  <a:pt x="3663387" y="960699"/>
                </a:lnTo>
                <a:lnTo>
                  <a:pt x="3593939" y="960699"/>
                </a:lnTo>
                <a:lnTo>
                  <a:pt x="3541853" y="978061"/>
                </a:lnTo>
                <a:lnTo>
                  <a:pt x="3240911" y="723418"/>
                </a:lnTo>
                <a:lnTo>
                  <a:pt x="3055716" y="607671"/>
                </a:lnTo>
                <a:lnTo>
                  <a:pt x="2812648" y="474562"/>
                </a:lnTo>
                <a:lnTo>
                  <a:pt x="2546430" y="353028"/>
                </a:lnTo>
                <a:lnTo>
                  <a:pt x="2147104" y="225706"/>
                </a:lnTo>
                <a:cubicBezTo>
                  <a:pt x="1763210" y="237281"/>
                  <a:pt x="1385104" y="225705"/>
                  <a:pt x="995423" y="260430"/>
                </a:cubicBezTo>
                <a:lnTo>
                  <a:pt x="844951" y="335666"/>
                </a:lnTo>
                <a:lnTo>
                  <a:pt x="711843" y="393539"/>
                </a:lnTo>
                <a:lnTo>
                  <a:pt x="451412" y="439838"/>
                </a:lnTo>
                <a:lnTo>
                  <a:pt x="202557" y="520861"/>
                </a:lnTo>
                <a:lnTo>
                  <a:pt x="0" y="625033"/>
                </a:lnTo>
                <a:lnTo>
                  <a:pt x="231493" y="0"/>
                </a:lnTo>
                <a:lnTo>
                  <a:pt x="3819645" y="202557"/>
                </a:lnTo>
                <a:lnTo>
                  <a:pt x="3964329" y="60767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911033" y="4056927"/>
            <a:ext cx="1823013" cy="1342663"/>
          </a:xfrm>
          <a:custGeom>
            <a:avLst/>
            <a:gdLst>
              <a:gd name="connsiteX0" fmla="*/ 1643605 w 1823013"/>
              <a:gd name="connsiteY0" fmla="*/ 162045 h 1342663"/>
              <a:gd name="connsiteX1" fmla="*/ 1307939 w 1823013"/>
              <a:gd name="connsiteY1" fmla="*/ 167832 h 1342663"/>
              <a:gd name="connsiteX2" fmla="*/ 1232704 w 1823013"/>
              <a:gd name="connsiteY2" fmla="*/ 208344 h 1342663"/>
              <a:gd name="connsiteX3" fmla="*/ 966486 w 1823013"/>
              <a:gd name="connsiteY3" fmla="*/ 202557 h 1342663"/>
              <a:gd name="connsiteX4" fmla="*/ 752354 w 1823013"/>
              <a:gd name="connsiteY4" fmla="*/ 254643 h 1342663"/>
              <a:gd name="connsiteX5" fmla="*/ 619245 w 1823013"/>
              <a:gd name="connsiteY5" fmla="*/ 329878 h 1342663"/>
              <a:gd name="connsiteX6" fmla="*/ 532435 w 1823013"/>
              <a:gd name="connsiteY6" fmla="*/ 376177 h 1342663"/>
              <a:gd name="connsiteX7" fmla="*/ 462987 w 1823013"/>
              <a:gd name="connsiteY7" fmla="*/ 416688 h 1342663"/>
              <a:gd name="connsiteX8" fmla="*/ 428263 w 1823013"/>
              <a:gd name="connsiteY8" fmla="*/ 596096 h 1342663"/>
              <a:gd name="connsiteX9" fmla="*/ 491924 w 1823013"/>
              <a:gd name="connsiteY9" fmla="*/ 677119 h 1342663"/>
              <a:gd name="connsiteX10" fmla="*/ 567159 w 1823013"/>
              <a:gd name="connsiteY10" fmla="*/ 740779 h 1342663"/>
              <a:gd name="connsiteX11" fmla="*/ 625033 w 1823013"/>
              <a:gd name="connsiteY11" fmla="*/ 740779 h 1342663"/>
              <a:gd name="connsiteX12" fmla="*/ 486137 w 1823013"/>
              <a:gd name="connsiteY12" fmla="*/ 798653 h 1342663"/>
              <a:gd name="connsiteX13" fmla="*/ 376177 w 1823013"/>
              <a:gd name="connsiteY13" fmla="*/ 833377 h 1342663"/>
              <a:gd name="connsiteX14" fmla="*/ 318304 w 1823013"/>
              <a:gd name="connsiteY14" fmla="*/ 943336 h 1342663"/>
              <a:gd name="connsiteX15" fmla="*/ 318304 w 1823013"/>
              <a:gd name="connsiteY15" fmla="*/ 1128531 h 1342663"/>
              <a:gd name="connsiteX16" fmla="*/ 405114 w 1823013"/>
              <a:gd name="connsiteY16" fmla="*/ 1180617 h 1342663"/>
              <a:gd name="connsiteX17" fmla="*/ 439838 w 1823013"/>
              <a:gd name="connsiteY17" fmla="*/ 1197979 h 1342663"/>
              <a:gd name="connsiteX18" fmla="*/ 497711 w 1823013"/>
              <a:gd name="connsiteY18" fmla="*/ 1232703 h 1342663"/>
              <a:gd name="connsiteX19" fmla="*/ 341453 w 1823013"/>
              <a:gd name="connsiteY19" fmla="*/ 1221129 h 1342663"/>
              <a:gd name="connsiteX20" fmla="*/ 254643 w 1823013"/>
              <a:gd name="connsiteY20" fmla="*/ 1279002 h 1342663"/>
              <a:gd name="connsiteX21" fmla="*/ 109959 w 1823013"/>
              <a:gd name="connsiteY21" fmla="*/ 1296364 h 1342663"/>
              <a:gd name="connsiteX22" fmla="*/ 34724 w 1823013"/>
              <a:gd name="connsiteY22" fmla="*/ 1342663 h 1342663"/>
              <a:gd name="connsiteX23" fmla="*/ 0 w 1823013"/>
              <a:gd name="connsiteY23" fmla="*/ 434050 h 1342663"/>
              <a:gd name="connsiteX24" fmla="*/ 954911 w 1823013"/>
              <a:gd name="connsiteY24" fmla="*/ 46298 h 1342663"/>
              <a:gd name="connsiteX25" fmla="*/ 1823013 w 1823013"/>
              <a:gd name="connsiteY25" fmla="*/ 0 h 1342663"/>
              <a:gd name="connsiteX26" fmla="*/ 1643605 w 1823013"/>
              <a:gd name="connsiteY26" fmla="*/ 162045 h 134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3013" h="1342663">
                <a:moveTo>
                  <a:pt x="1643605" y="162045"/>
                </a:moveTo>
                <a:lnTo>
                  <a:pt x="1307939" y="167832"/>
                </a:lnTo>
                <a:lnTo>
                  <a:pt x="1232704" y="208344"/>
                </a:lnTo>
                <a:lnTo>
                  <a:pt x="966486" y="202557"/>
                </a:lnTo>
                <a:lnTo>
                  <a:pt x="752354" y="254643"/>
                </a:lnTo>
                <a:lnTo>
                  <a:pt x="619245" y="329878"/>
                </a:lnTo>
                <a:lnTo>
                  <a:pt x="532435" y="376177"/>
                </a:lnTo>
                <a:lnTo>
                  <a:pt x="462987" y="416688"/>
                </a:lnTo>
                <a:lnTo>
                  <a:pt x="428263" y="596096"/>
                </a:lnTo>
                <a:lnTo>
                  <a:pt x="491924" y="677119"/>
                </a:lnTo>
                <a:lnTo>
                  <a:pt x="567159" y="740779"/>
                </a:lnTo>
                <a:lnTo>
                  <a:pt x="625033" y="740779"/>
                </a:lnTo>
                <a:lnTo>
                  <a:pt x="486137" y="798653"/>
                </a:lnTo>
                <a:lnTo>
                  <a:pt x="376177" y="833377"/>
                </a:lnTo>
                <a:lnTo>
                  <a:pt x="318304" y="943336"/>
                </a:lnTo>
                <a:lnTo>
                  <a:pt x="318304" y="1128531"/>
                </a:lnTo>
                <a:lnTo>
                  <a:pt x="405114" y="1180617"/>
                </a:lnTo>
                <a:lnTo>
                  <a:pt x="439838" y="1197979"/>
                </a:lnTo>
                <a:lnTo>
                  <a:pt x="497711" y="1232703"/>
                </a:lnTo>
                <a:lnTo>
                  <a:pt x="341453" y="1221129"/>
                </a:lnTo>
                <a:lnTo>
                  <a:pt x="254643" y="1279002"/>
                </a:lnTo>
                <a:lnTo>
                  <a:pt x="109959" y="1296364"/>
                </a:lnTo>
                <a:lnTo>
                  <a:pt x="34724" y="1342663"/>
                </a:lnTo>
                <a:lnTo>
                  <a:pt x="0" y="434050"/>
                </a:lnTo>
                <a:lnTo>
                  <a:pt x="954911" y="46298"/>
                </a:lnTo>
                <a:lnTo>
                  <a:pt x="1823013" y="0"/>
                </a:lnTo>
                <a:lnTo>
                  <a:pt x="1643605" y="16204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26" idx="3"/>
          </p:cNvCxnSpPr>
          <p:nvPr/>
        </p:nvCxnSpPr>
        <p:spPr>
          <a:xfrm>
            <a:off x="1742554" y="3483956"/>
            <a:ext cx="2577080" cy="1606726"/>
          </a:xfrm>
          <a:prstGeom prst="bentConnector3">
            <a:avLst>
              <a:gd name="adj1" fmla="val 50000"/>
            </a:avLst>
          </a:prstGeom>
          <a:ln>
            <a:solidFill>
              <a:srgbClr val="22309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16200000" flipH="1">
            <a:off x="3133393" y="3398670"/>
            <a:ext cx="1535633" cy="1238068"/>
          </a:xfrm>
          <a:prstGeom prst="bentConnector3">
            <a:avLst>
              <a:gd name="adj1" fmla="val 50000"/>
            </a:avLst>
          </a:prstGeom>
          <a:ln>
            <a:solidFill>
              <a:srgbClr val="22309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5400000">
            <a:off x="4191716" y="3474418"/>
            <a:ext cx="1797183" cy="455688"/>
          </a:xfrm>
          <a:prstGeom prst="bentConnector3">
            <a:avLst>
              <a:gd name="adj1" fmla="val 50000"/>
            </a:avLst>
          </a:prstGeom>
          <a:ln>
            <a:solidFill>
              <a:srgbClr val="22309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65002" y="3099015"/>
            <a:ext cx="242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3097"/>
                </a:solidFill>
              </a:rPr>
              <a:t>Pediatric kidney disease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038" y="3299290"/>
            <a:ext cx="165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3097"/>
                </a:solidFill>
              </a:rPr>
              <a:t>Neonatal sepsis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79536" y="2922857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3097"/>
                </a:solidFill>
              </a:rPr>
              <a:t>Neonatal death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66895" y="3351684"/>
            <a:ext cx="94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3097"/>
                </a:solidFill>
              </a:rPr>
              <a:t>Preterm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48638" y="2385530"/>
            <a:ext cx="248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3097"/>
                </a:solidFill>
              </a:rPr>
              <a:t>Small for gestational age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1971" y="4600855"/>
            <a:ext cx="15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3097"/>
                </a:solidFill>
              </a:rPr>
              <a:t>Birth asphyxia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53449" y="2903626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Inborn errors of metabolism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3236" y="5624012"/>
            <a:ext cx="213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Genetic conditions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870524" y="3738818"/>
            <a:ext cx="2249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Hormonal disorders</a:t>
            </a:r>
          </a:p>
        </p:txBody>
      </p:sp>
      <p:cxnSp>
        <p:nvCxnSpPr>
          <p:cNvPr id="37" name="Elbow Connector 36"/>
          <p:cNvCxnSpPr/>
          <p:nvPr/>
        </p:nvCxnSpPr>
        <p:spPr>
          <a:xfrm>
            <a:off x="1667801" y="4997895"/>
            <a:ext cx="2098243" cy="447262"/>
          </a:xfrm>
          <a:prstGeom prst="bentConnector3">
            <a:avLst>
              <a:gd name="adj1" fmla="val 65"/>
            </a:avLst>
          </a:prstGeom>
          <a:ln>
            <a:solidFill>
              <a:srgbClr val="22309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33" idx="2"/>
          </p:cNvCxnSpPr>
          <p:nvPr/>
        </p:nvCxnSpPr>
        <p:spPr>
          <a:xfrm rot="5400000">
            <a:off x="9888420" y="3728312"/>
            <a:ext cx="696317" cy="1517548"/>
          </a:xfrm>
          <a:prstGeom prst="bentConnector2">
            <a:avLst/>
          </a:prstGeom>
          <a:ln>
            <a:solidFill>
              <a:srgbClr val="22309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25" idx="2"/>
          </p:cNvCxnSpPr>
          <p:nvPr/>
        </p:nvCxnSpPr>
        <p:spPr>
          <a:xfrm rot="5400000">
            <a:off x="8398881" y="3918974"/>
            <a:ext cx="1529548" cy="628294"/>
          </a:xfrm>
          <a:prstGeom prst="bentConnector3">
            <a:avLst>
              <a:gd name="adj1" fmla="val 50000"/>
            </a:avLst>
          </a:prstGeom>
          <a:ln>
            <a:solidFill>
              <a:srgbClr val="22309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>
            <a:off x="6897038" y="4238870"/>
            <a:ext cx="1438072" cy="402364"/>
          </a:xfrm>
          <a:prstGeom prst="bentConnector3">
            <a:avLst>
              <a:gd name="adj1" fmla="val 18207"/>
            </a:avLst>
          </a:prstGeom>
          <a:ln>
            <a:solidFill>
              <a:srgbClr val="22309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/>
          <p:nvPr/>
        </p:nvCxnSpPr>
        <p:spPr>
          <a:xfrm>
            <a:off x="1394222" y="6085843"/>
            <a:ext cx="2098243" cy="447262"/>
          </a:xfrm>
          <a:prstGeom prst="bentConnector3">
            <a:avLst>
              <a:gd name="adj1" fmla="val 65"/>
            </a:avLst>
          </a:prstGeom>
          <a:ln>
            <a:solidFill>
              <a:srgbClr val="22309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5400000">
            <a:off x="5745382" y="3711575"/>
            <a:ext cx="1168330" cy="311096"/>
          </a:xfrm>
          <a:prstGeom prst="bentConnector3">
            <a:avLst>
              <a:gd name="adj1" fmla="val 32064"/>
            </a:avLst>
          </a:prstGeom>
          <a:ln>
            <a:solidFill>
              <a:srgbClr val="22309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59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663"/>
            <a:ext cx="12192000" cy="619144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499100" y="347663"/>
            <a:ext cx="6692900" cy="1379537"/>
          </a:xfrm>
          <a:prstGeom prst="rect">
            <a:avLst/>
          </a:prstGeom>
          <a:solidFill>
            <a:schemeClr val="tx1">
              <a:lumMod val="75000"/>
              <a:lumOff val="2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29762" b="37857"/>
          <a:stretch/>
        </p:blipFill>
        <p:spPr>
          <a:xfrm>
            <a:off x="5651500" y="0"/>
            <a:ext cx="5334000" cy="1727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57300" y="4797336"/>
            <a:ext cx="10934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/>
            <a:r>
              <a:rPr lang="en-US" sz="2800" cap="all" dirty="0">
                <a:solidFill>
                  <a:schemeClr val="bg1"/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rPr>
              <a:t>“OUR GOAL: </a:t>
            </a:r>
            <a:r>
              <a:rPr lang="en-US" sz="2800" dirty="0">
                <a:solidFill>
                  <a:schemeClr val="bg1"/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rPr>
              <a:t>to ensure that women and newborns survive and remain healthy during pregnancy and childbirth and to improve health outcomes for young children.”</a:t>
            </a:r>
            <a:endParaRPr lang="en-US" sz="2800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079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96337" y="207872"/>
            <a:ext cx="12239338" cy="650724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753097" y="3291655"/>
            <a:ext cx="728960" cy="706407"/>
          </a:xfrm>
          <a:prstGeom prst="ellipse">
            <a:avLst/>
          </a:prstGeom>
          <a:solidFill>
            <a:srgbClr val="002060">
              <a:alpha val="7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" name="Content Placeholder 15"/>
          <p:cNvSpPr txBox="1">
            <a:spLocks/>
          </p:cNvSpPr>
          <p:nvPr/>
        </p:nvSpPr>
        <p:spPr>
          <a:xfrm>
            <a:off x="4649292" y="2979710"/>
            <a:ext cx="3665530" cy="765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latin typeface="Helvetica Neue Light" charset="0"/>
                <a:ea typeface="Helvetica Neue Light" charset="0"/>
                <a:cs typeface="Helvetica Neue Light" charset="0"/>
              </a:rPr>
              <a:t>Matlab</a:t>
            </a:r>
            <a:r>
              <a:rPr lang="en-US" sz="1400" dirty="0">
                <a:latin typeface="Helvetica Neue Light" charset="0"/>
                <a:ea typeface="Helvetica Neue Light" charset="0"/>
                <a:cs typeface="Helvetica Neue Light" charset="0"/>
              </a:rPr>
              <a:t>, Bangladesh</a:t>
            </a:r>
          </a:p>
        </p:txBody>
      </p:sp>
      <p:sp>
        <p:nvSpPr>
          <p:cNvPr id="7" name="Oval 6"/>
          <p:cNvSpPr/>
          <p:nvPr/>
        </p:nvSpPr>
        <p:spPr>
          <a:xfrm>
            <a:off x="7055353" y="3841488"/>
            <a:ext cx="468984" cy="454474"/>
          </a:xfrm>
          <a:prstGeom prst="ellipse">
            <a:avLst/>
          </a:prstGeom>
          <a:solidFill>
            <a:srgbClr val="002060">
              <a:alpha val="74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026045" y="3237611"/>
            <a:ext cx="437698" cy="424156"/>
          </a:xfrm>
          <a:prstGeom prst="ellipse">
            <a:avLst/>
          </a:prstGeom>
          <a:solidFill>
            <a:srgbClr val="002060">
              <a:alpha val="74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948247" y="4553244"/>
            <a:ext cx="728960" cy="706407"/>
          </a:xfrm>
          <a:prstGeom prst="ellipse">
            <a:avLst/>
          </a:prstGeom>
          <a:solidFill>
            <a:srgbClr val="002060">
              <a:alpha val="7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" name="Content Placeholder 15"/>
          <p:cNvSpPr txBox="1">
            <a:spLocks/>
          </p:cNvSpPr>
          <p:nvPr/>
        </p:nvSpPr>
        <p:spPr>
          <a:xfrm>
            <a:off x="4013734" y="5207526"/>
            <a:ext cx="3665530" cy="765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Helvetica Neue Light" charset="0"/>
                <a:ea typeface="Helvetica Neue Light" charset="0"/>
                <a:cs typeface="Helvetica Neue Light" charset="0"/>
              </a:rPr>
              <a:t>Lusaka, Zambia</a:t>
            </a:r>
          </a:p>
        </p:txBody>
      </p:sp>
      <p:sp>
        <p:nvSpPr>
          <p:cNvPr id="11" name="Content Placeholder 15"/>
          <p:cNvSpPr txBox="1">
            <a:spLocks/>
          </p:cNvSpPr>
          <p:nvPr/>
        </p:nvSpPr>
        <p:spPr>
          <a:xfrm>
            <a:off x="7095225" y="4357924"/>
            <a:ext cx="3665530" cy="765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Helvetica Neue Light" charset="0"/>
                <a:ea typeface="Helvetica Neue Light" charset="0"/>
                <a:cs typeface="Helvetica Neue Light" charset="0"/>
              </a:rPr>
              <a:t>Manila, The Philippines</a:t>
            </a:r>
          </a:p>
        </p:txBody>
      </p:sp>
      <p:sp>
        <p:nvSpPr>
          <p:cNvPr id="12" name="Content Placeholder 15"/>
          <p:cNvSpPr txBox="1">
            <a:spLocks/>
          </p:cNvSpPr>
          <p:nvPr/>
        </p:nvSpPr>
        <p:spPr>
          <a:xfrm>
            <a:off x="7403146" y="3250410"/>
            <a:ext cx="3665530" cy="765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Helvetica Neue Light" charset="0"/>
                <a:ea typeface="Helvetica Neue Light" charset="0"/>
                <a:cs typeface="Helvetica Neue Light" charset="0"/>
              </a:rPr>
              <a:t>Shanghai, China</a:t>
            </a:r>
          </a:p>
        </p:txBody>
      </p:sp>
      <p:pic>
        <p:nvPicPr>
          <p:cNvPr id="19" name="Picture 18" descr="http://drwellbd.com/images/url2.png">
            <a:extLst>
              <a:ext uri="{FF2B5EF4-FFF2-40B4-BE49-F238E27FC236}">
                <a16:creationId xmlns:a16="http://schemas.microsoft.com/office/drawing/2014/main" id="{516779E7-BA12-184A-9DD2-10E75811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89344" y="2628798"/>
            <a:ext cx="2641642" cy="72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http://cs.unc.edu/xcms/wpfiles/resources/bluesealhires.jpg">
            <a:extLst>
              <a:ext uri="{FF2B5EF4-FFF2-40B4-BE49-F238E27FC236}">
                <a16:creationId xmlns:a16="http://schemas.microsoft.com/office/drawing/2014/main" id="{1F01368B-D089-174C-B1A4-3FE1B2AA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4400" y="4595173"/>
            <a:ext cx="696318" cy="696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://www.tinygene.com/wp-content/uploads/2015/07/xinhua-hospital.gif">
            <a:extLst>
              <a:ext uri="{FF2B5EF4-FFF2-40B4-BE49-F238E27FC236}">
                <a16:creationId xmlns:a16="http://schemas.microsoft.com/office/drawing/2014/main" id="{43D1A925-D2DE-234B-BA6A-3BABBCB0E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40" r="23675"/>
          <a:stretch/>
        </p:blipFill>
        <p:spPr bwMode="auto">
          <a:xfrm>
            <a:off x="11050297" y="3515372"/>
            <a:ext cx="847178" cy="8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9D98E3-6956-3341-A878-3AF451AAB2B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689"/>
          <a:stretch/>
        </p:blipFill>
        <p:spPr>
          <a:xfrm>
            <a:off x="9511868" y="3517720"/>
            <a:ext cx="1550802" cy="827143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5CAF144-ABBF-1F4D-A712-26EDE36BF0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0939" y="1293681"/>
            <a:ext cx="2722682" cy="8334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7C856D7-0938-354D-B123-E3E8364AF4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9896" y="2112231"/>
            <a:ext cx="2360538" cy="3537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4F97E8-EB51-624C-9DD1-5BE2CF464B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189" t="10860" r="22725" b="53472"/>
          <a:stretch/>
        </p:blipFill>
        <p:spPr>
          <a:xfrm>
            <a:off x="10742376" y="4507647"/>
            <a:ext cx="1248058" cy="8713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21FF709-40CF-CB42-93BE-7591A761D0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354" y="601304"/>
            <a:ext cx="2373254" cy="6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12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96337" y="207872"/>
            <a:ext cx="12239338" cy="650724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753097" y="3291655"/>
            <a:ext cx="728960" cy="706407"/>
          </a:xfrm>
          <a:prstGeom prst="ellipse">
            <a:avLst/>
          </a:prstGeom>
          <a:solidFill>
            <a:srgbClr val="002060">
              <a:alpha val="7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" name="Content Placeholder 15"/>
          <p:cNvSpPr txBox="1">
            <a:spLocks/>
          </p:cNvSpPr>
          <p:nvPr/>
        </p:nvSpPr>
        <p:spPr>
          <a:xfrm>
            <a:off x="4649292" y="2979710"/>
            <a:ext cx="3665530" cy="765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latin typeface="Helvetica Neue Light" charset="0"/>
                <a:ea typeface="Helvetica Neue Light" charset="0"/>
                <a:cs typeface="Helvetica Neue Light" charset="0"/>
              </a:rPr>
              <a:t>Matlab</a:t>
            </a:r>
            <a:r>
              <a:rPr lang="en-US" sz="1400" dirty="0">
                <a:latin typeface="Helvetica Neue Light" charset="0"/>
                <a:ea typeface="Helvetica Neue Light" charset="0"/>
                <a:cs typeface="Helvetica Neue Light" charset="0"/>
              </a:rPr>
              <a:t>, Bangladesh</a:t>
            </a:r>
          </a:p>
        </p:txBody>
      </p:sp>
      <p:sp>
        <p:nvSpPr>
          <p:cNvPr id="7" name="Oval 6"/>
          <p:cNvSpPr/>
          <p:nvPr/>
        </p:nvSpPr>
        <p:spPr>
          <a:xfrm>
            <a:off x="7055353" y="3841488"/>
            <a:ext cx="468984" cy="454474"/>
          </a:xfrm>
          <a:prstGeom prst="ellipse">
            <a:avLst/>
          </a:prstGeom>
          <a:solidFill>
            <a:srgbClr val="002060">
              <a:alpha val="74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026045" y="3237611"/>
            <a:ext cx="437698" cy="424156"/>
          </a:xfrm>
          <a:prstGeom prst="ellipse">
            <a:avLst/>
          </a:prstGeom>
          <a:solidFill>
            <a:srgbClr val="002060">
              <a:alpha val="74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948247" y="4553244"/>
            <a:ext cx="728960" cy="706407"/>
          </a:xfrm>
          <a:prstGeom prst="ellipse">
            <a:avLst/>
          </a:prstGeom>
          <a:solidFill>
            <a:srgbClr val="002060">
              <a:alpha val="7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" name="Content Placeholder 15"/>
          <p:cNvSpPr txBox="1">
            <a:spLocks/>
          </p:cNvSpPr>
          <p:nvPr/>
        </p:nvSpPr>
        <p:spPr>
          <a:xfrm>
            <a:off x="4013734" y="5207526"/>
            <a:ext cx="3665530" cy="765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Helvetica Neue Light" charset="0"/>
                <a:ea typeface="Helvetica Neue Light" charset="0"/>
                <a:cs typeface="Helvetica Neue Light" charset="0"/>
              </a:rPr>
              <a:t>Lusaka, Zambia</a:t>
            </a:r>
          </a:p>
        </p:txBody>
      </p:sp>
      <p:sp>
        <p:nvSpPr>
          <p:cNvPr id="11" name="Content Placeholder 15"/>
          <p:cNvSpPr txBox="1">
            <a:spLocks/>
          </p:cNvSpPr>
          <p:nvPr/>
        </p:nvSpPr>
        <p:spPr>
          <a:xfrm>
            <a:off x="7095225" y="4357924"/>
            <a:ext cx="3665530" cy="765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Helvetica Neue Light" charset="0"/>
                <a:ea typeface="Helvetica Neue Light" charset="0"/>
                <a:cs typeface="Helvetica Neue Light" charset="0"/>
              </a:rPr>
              <a:t>Manila, The Philippines</a:t>
            </a:r>
          </a:p>
        </p:txBody>
      </p:sp>
      <p:sp>
        <p:nvSpPr>
          <p:cNvPr id="12" name="Content Placeholder 15"/>
          <p:cNvSpPr txBox="1">
            <a:spLocks/>
          </p:cNvSpPr>
          <p:nvPr/>
        </p:nvSpPr>
        <p:spPr>
          <a:xfrm>
            <a:off x="7403146" y="3250410"/>
            <a:ext cx="3665530" cy="765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Helvetica Neue Light" charset="0"/>
                <a:ea typeface="Helvetica Neue Light" charset="0"/>
                <a:cs typeface="Helvetica Neue Light" charset="0"/>
              </a:rPr>
              <a:t>Shanghai, China</a:t>
            </a:r>
          </a:p>
        </p:txBody>
      </p:sp>
      <p:pic>
        <p:nvPicPr>
          <p:cNvPr id="13" name="Picture 12" descr="http://drwellbd.com/images/url2.pn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89344" y="2628798"/>
            <a:ext cx="2641642" cy="72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://cs.unc.edu/xcms/wpfiles/resources/bluesealhires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4400" y="4595173"/>
            <a:ext cx="696318" cy="696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tinygene.com/wp-content/uploads/2015/07/xinhua-hospital.gif"/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40" r="23675"/>
          <a:stretch/>
        </p:blipFill>
        <p:spPr bwMode="auto">
          <a:xfrm>
            <a:off x="11050297" y="3515372"/>
            <a:ext cx="847178" cy="8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689"/>
          <a:stretch/>
        </p:blipFill>
        <p:spPr>
          <a:xfrm>
            <a:off x="9511868" y="3517720"/>
            <a:ext cx="1550802" cy="827143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0939" y="1293681"/>
            <a:ext cx="2722682" cy="8334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9896" y="2112231"/>
            <a:ext cx="2360538" cy="353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C63338-3ECF-8848-8AD2-B2E4545E58B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6189" t="10860" r="22725" b="53472"/>
          <a:stretch/>
        </p:blipFill>
        <p:spPr>
          <a:xfrm>
            <a:off x="10742376" y="4507647"/>
            <a:ext cx="1248058" cy="8713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5EDB4B-4422-FE45-A0DC-4EEF975E03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354" y="601304"/>
            <a:ext cx="2373254" cy="640402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34EC86E-6CD3-2345-8F51-2FA61AEA0401}"/>
              </a:ext>
            </a:extLst>
          </p:cNvPr>
          <p:cNvSpPr/>
          <p:nvPr/>
        </p:nvSpPr>
        <p:spPr>
          <a:xfrm>
            <a:off x="4227422" y="3977942"/>
            <a:ext cx="728960" cy="706407"/>
          </a:xfrm>
          <a:prstGeom prst="ellipse">
            <a:avLst/>
          </a:prstGeom>
          <a:solidFill>
            <a:srgbClr val="009193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CF52C5-7199-004B-AC66-F0AAB3680356}"/>
              </a:ext>
            </a:extLst>
          </p:cNvPr>
          <p:cNvSpPr/>
          <p:nvPr/>
        </p:nvSpPr>
        <p:spPr>
          <a:xfrm>
            <a:off x="3302633" y="4126715"/>
            <a:ext cx="728960" cy="706407"/>
          </a:xfrm>
          <a:prstGeom prst="ellipse">
            <a:avLst/>
          </a:prstGeom>
          <a:solidFill>
            <a:srgbClr val="009193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FFB8BB-5783-854D-A07C-1C27E9253150}"/>
              </a:ext>
            </a:extLst>
          </p:cNvPr>
          <p:cNvSpPr txBox="1"/>
          <p:nvPr/>
        </p:nvSpPr>
        <p:spPr>
          <a:xfrm>
            <a:off x="167437" y="2867112"/>
            <a:ext cx="3499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elvetica Neue Light" charset="0"/>
                <a:ea typeface="Helvetica Neue Light" charset="0"/>
                <a:cs typeface="Helvetica Neue Light" charset="0"/>
              </a:rPr>
              <a:t>2 new sites </a:t>
            </a:r>
          </a:p>
          <a:p>
            <a:pPr algn="ctr"/>
            <a:r>
              <a:rPr lang="en-US" sz="2800" dirty="0">
                <a:latin typeface="Helvetica Neue Light" charset="0"/>
                <a:ea typeface="Helvetica Neue Light" charset="0"/>
                <a:cs typeface="Helvetica Neue Light" charset="0"/>
              </a:rPr>
              <a:t>in sub-Saharan Africa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68EC35-351F-8D4C-9B48-1046BE86FC47}"/>
              </a:ext>
            </a:extLst>
          </p:cNvPr>
          <p:cNvSpPr txBox="1"/>
          <p:nvPr/>
        </p:nvSpPr>
        <p:spPr>
          <a:xfrm>
            <a:off x="6823607" y="5525067"/>
            <a:ext cx="1877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2 new sites </a:t>
            </a:r>
          </a:p>
          <a:p>
            <a:pPr algn="ctr"/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in south Asia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214FB41-5FE0-3D44-8FFE-FF8C4DDFD0A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434" b="94340" l="3333" r="88889">
                        <a14:backgroundMark x1="22778" y1="73585" x2="22778" y2="73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1160728" flipV="1">
            <a:off x="2598402" y="3014817"/>
            <a:ext cx="1724954" cy="10086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733250-6318-3F40-8EFB-79A7C89D141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434" b="94340" l="3333" r="88889">
                        <a14:backgroundMark x1="22778" y1="73585" x2="22778" y2="73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1689978" flipH="1">
            <a:off x="5901989" y="4585066"/>
            <a:ext cx="1724954" cy="1008691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AE3955BF-83A4-A942-A6F0-E95EF3F0B700}"/>
              </a:ext>
            </a:extLst>
          </p:cNvPr>
          <p:cNvSpPr/>
          <p:nvPr/>
        </p:nvSpPr>
        <p:spPr>
          <a:xfrm>
            <a:off x="6241951" y="3729055"/>
            <a:ext cx="728960" cy="706407"/>
          </a:xfrm>
          <a:prstGeom prst="ellipse">
            <a:avLst/>
          </a:prstGeom>
          <a:solidFill>
            <a:srgbClr val="009193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3BC4570-216F-214C-B837-3B64D876776F}"/>
              </a:ext>
            </a:extLst>
          </p:cNvPr>
          <p:cNvSpPr/>
          <p:nvPr/>
        </p:nvSpPr>
        <p:spPr>
          <a:xfrm>
            <a:off x="5304175" y="3570880"/>
            <a:ext cx="728960" cy="706407"/>
          </a:xfrm>
          <a:prstGeom prst="ellipse">
            <a:avLst/>
          </a:prstGeom>
          <a:solidFill>
            <a:srgbClr val="009193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F873EC0-6053-1644-B306-489F5C2CC3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24622" y="5387184"/>
            <a:ext cx="2529742" cy="11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82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45" y="861771"/>
            <a:ext cx="10259530" cy="545465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2312864" y="3405979"/>
            <a:ext cx="7344092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855834" y="2453142"/>
            <a:ext cx="1813320" cy="17765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22" name="Picture 2" descr="http://static.wixstatic.com/media/5eda45_168d1c7a742c4fd4971c7922a5b07dbb.jpg_256"/>
          <p:cNvPicPr>
            <a:picLocks noChangeAspect="1" noChangeArrowheads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74"/>
          <a:stretch/>
        </p:blipFill>
        <p:spPr bwMode="auto">
          <a:xfrm>
            <a:off x="2798617" y="2420561"/>
            <a:ext cx="2077320" cy="208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i.ytimg.com/vi/QdxWN1HVgiw/maxresdefault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06" b="86528" l="23906" r="727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480" t="3462" r="26734" b="11318"/>
          <a:stretch/>
        </p:blipFill>
        <p:spPr bwMode="auto">
          <a:xfrm>
            <a:off x="85685" y="2333966"/>
            <a:ext cx="2227179" cy="214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15647" y="2375384"/>
            <a:ext cx="1934598" cy="1968685"/>
          </a:xfrm>
          <a:prstGeom prst="ellipse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7214" y="2467890"/>
            <a:ext cx="1884157" cy="1876179"/>
          </a:xfrm>
          <a:prstGeom prst="ellipse">
            <a:avLst/>
          </a:prstGeom>
        </p:spPr>
      </p:pic>
      <p:sp>
        <p:nvSpPr>
          <p:cNvPr id="26" name="Title 1"/>
          <p:cNvSpPr txBox="1">
            <a:spLocks/>
          </p:cNvSpPr>
          <p:nvPr/>
        </p:nvSpPr>
        <p:spPr>
          <a:xfrm>
            <a:off x="434253" y="2806940"/>
            <a:ext cx="17332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Blood Spot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Collection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2902784" y="2801226"/>
            <a:ext cx="17332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Samples to</a:t>
            </a:r>
          </a:p>
          <a:p>
            <a:pPr algn="ctr"/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NSO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5442686" y="3589096"/>
            <a:ext cx="17332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Sample Analysis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9999874" y="3342915"/>
            <a:ext cx="17332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Validation</a:t>
            </a: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741893" y="345512"/>
            <a:ext cx="10707564" cy="1325563"/>
          </a:xfrm>
        </p:spPr>
        <p:txBody>
          <a:bodyPr/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International Newborn Cohorts</a:t>
            </a:r>
          </a:p>
        </p:txBody>
      </p:sp>
      <p:sp>
        <p:nvSpPr>
          <p:cNvPr id="31" name="Arc 30"/>
          <p:cNvSpPr/>
          <p:nvPr/>
        </p:nvSpPr>
        <p:spPr>
          <a:xfrm rot="10800000" flipH="1">
            <a:off x="6555014" y="3435044"/>
            <a:ext cx="4243764" cy="2469057"/>
          </a:xfrm>
          <a:prstGeom prst="arc">
            <a:avLst>
              <a:gd name="adj1" fmla="val 11054721"/>
              <a:gd name="adj2" fmla="val 2150575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8412" y="4872696"/>
            <a:ext cx="1776568" cy="1776568"/>
          </a:xfrm>
          <a:prstGeom prst="rect">
            <a:avLst/>
          </a:prstGeom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7900757" y="3920030"/>
            <a:ext cx="17332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Clinical Reporting</a:t>
            </a:r>
          </a:p>
        </p:txBody>
      </p:sp>
    </p:spTree>
    <p:extLst>
      <p:ext uri="{BB962C8B-B14F-4D97-AF65-F5344CB8AC3E}">
        <p14:creationId xmlns:p14="http://schemas.microsoft.com/office/powerpoint/2010/main" val="1178882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290976" y="5033057"/>
            <a:ext cx="2881919" cy="1903863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0958798"/>
              </a:avLst>
            </a:prstTxWarp>
            <a:spAutoFit/>
          </a:bodyPr>
          <a:lstStyle/>
          <a:p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Demographic data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721" y="3649210"/>
            <a:ext cx="2221479" cy="2221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269" y="1385342"/>
            <a:ext cx="1810016" cy="18150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557" y="4544050"/>
            <a:ext cx="3057494" cy="305749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472" y="5239672"/>
            <a:ext cx="2820528" cy="282052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 rot="4290189">
            <a:off x="3809457" y="4267447"/>
            <a:ext cx="3218402" cy="3374534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7082963"/>
              </a:avLst>
            </a:prstTxWarp>
            <a:spAutoFit/>
          </a:bodyPr>
          <a:lstStyle/>
          <a:p>
            <a:r>
              <a:rPr lang="en-US" sz="2800" dirty="0">
                <a:latin typeface="Helvetica Neue Light" charset="0"/>
                <a:ea typeface="Helvetica Neue Light" charset="0"/>
                <a:cs typeface="Helvetica Neue Light" charset="0"/>
              </a:rPr>
              <a:t>Sample quality data</a:t>
            </a:r>
          </a:p>
        </p:txBody>
      </p:sp>
      <p:sp>
        <p:nvSpPr>
          <p:cNvPr id="29" name="TextBox 28"/>
          <p:cNvSpPr txBox="1"/>
          <p:nvPr/>
        </p:nvSpPr>
        <p:spPr>
          <a:xfrm rot="4236684">
            <a:off x="7424952" y="3437998"/>
            <a:ext cx="2221479" cy="2252499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7076522"/>
              </a:avLst>
            </a:prstTxWarp>
            <a:spAutoFit/>
          </a:bodyPr>
          <a:lstStyle/>
          <a:p>
            <a:r>
              <a:rPr lang="en-US" sz="2800" dirty="0">
                <a:latin typeface="Helvetica Neue Light" charset="0"/>
                <a:ea typeface="Helvetica Neue Light" charset="0"/>
                <a:cs typeface="Helvetica Neue Light" charset="0"/>
              </a:rPr>
              <a:t>Newborn screening data</a:t>
            </a:r>
          </a:p>
        </p:txBody>
      </p:sp>
      <p:sp>
        <p:nvSpPr>
          <p:cNvPr id="31" name="TextBox 30"/>
          <p:cNvSpPr txBox="1"/>
          <p:nvPr/>
        </p:nvSpPr>
        <p:spPr>
          <a:xfrm rot="4270088">
            <a:off x="9586208" y="1193950"/>
            <a:ext cx="1845377" cy="1930249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7608147"/>
              </a:avLst>
            </a:prstTxWarp>
            <a:spAutoFit/>
          </a:bodyPr>
          <a:lstStyle/>
          <a:p>
            <a:r>
              <a:rPr lang="en-US" sz="2800" dirty="0">
                <a:latin typeface="Helvetica Neue Light" charset="0"/>
                <a:ea typeface="Helvetica Neue Light" charset="0"/>
                <a:cs typeface="Helvetica Neue Light" charset="0"/>
              </a:rPr>
              <a:t>Clinical Results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27548" y="1088430"/>
            <a:ext cx="69735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23097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One sample</a:t>
            </a:r>
            <a:r>
              <a:rPr lang="mr-IN" sz="4000" dirty="0">
                <a:solidFill>
                  <a:srgbClr val="223097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r>
              <a:rPr lang="en-US" sz="4000" dirty="0">
                <a:solidFill>
                  <a:srgbClr val="223097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..</a:t>
            </a:r>
          </a:p>
          <a:p>
            <a:endParaRPr lang="en-US" sz="4000" dirty="0">
              <a:solidFill>
                <a:srgbClr val="223097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algn="r"/>
            <a:r>
              <a:rPr lang="mr-IN" sz="4000" dirty="0">
                <a:solidFill>
                  <a:srgbClr val="223097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r>
              <a:rPr lang="en-US" sz="4000" dirty="0">
                <a:solidFill>
                  <a:srgbClr val="223097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..over 120 data points</a:t>
            </a:r>
          </a:p>
        </p:txBody>
      </p:sp>
      <p:pic>
        <p:nvPicPr>
          <p:cNvPr id="32" name="Picture 4" descr="https://i.ytimg.com/vi/QdxWN1HVgiw/maxresdefault.jp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06" b="86528" l="23906" r="727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480" t="3462" r="26734" b="11318"/>
          <a:stretch/>
        </p:blipFill>
        <p:spPr bwMode="auto">
          <a:xfrm>
            <a:off x="-822614" y="-518354"/>
            <a:ext cx="2227179" cy="214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087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4722" y="716622"/>
            <a:ext cx="7964042" cy="53093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75598" y="830295"/>
            <a:ext cx="581480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223097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How many records do we have?</a:t>
            </a:r>
          </a:p>
          <a:p>
            <a:endParaRPr lang="en-US" sz="48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8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8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8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8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8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8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algn="r"/>
            <a:r>
              <a:rPr lang="en-US" sz="2800" dirty="0">
                <a:solidFill>
                  <a:srgbClr val="223097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mr-IN" sz="2800" dirty="0">
                <a:solidFill>
                  <a:srgbClr val="223097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r>
              <a:rPr lang="en-US" sz="2800" dirty="0">
                <a:solidFill>
                  <a:srgbClr val="223097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 and counting!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81FDDE0-A835-A240-B992-8A89997C5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041452"/>
              </p:ext>
            </p:extLst>
          </p:nvPr>
        </p:nvGraphicFramePr>
        <p:xfrm>
          <a:off x="6275598" y="2845142"/>
          <a:ext cx="5511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4198">
                  <a:extLst>
                    <a:ext uri="{9D8B030D-6E8A-4147-A177-3AD203B41FA5}">
                      <a16:colId xmlns:a16="http://schemas.microsoft.com/office/drawing/2014/main" val="3555460568"/>
                    </a:ext>
                  </a:extLst>
                </a:gridCol>
                <a:gridCol w="1002390">
                  <a:extLst>
                    <a:ext uri="{9D8B030D-6E8A-4147-A177-3AD203B41FA5}">
                      <a16:colId xmlns:a16="http://schemas.microsoft.com/office/drawing/2014/main" val="2038703313"/>
                    </a:ext>
                  </a:extLst>
                </a:gridCol>
                <a:gridCol w="1525212">
                  <a:extLst>
                    <a:ext uri="{9D8B030D-6E8A-4147-A177-3AD203B41FA5}">
                      <a16:colId xmlns:a16="http://schemas.microsoft.com/office/drawing/2014/main" val="196051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Helvetica Neue Light" panose="02000503000000020004" pitchFamily="2" charset="0"/>
                          <a:ea typeface="Helvetica Neue Light" panose="02000503000000020004" pitchFamily="2" charset="0"/>
                          <a:cs typeface="Helvetica Neue Light" panose="02000503000000020004" pitchFamily="2" charset="0"/>
                        </a:rPr>
                        <a:t>The Philippines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elvetica Neue Light" panose="02000503000000020004" pitchFamily="2" charset="0"/>
                          <a:ea typeface="Helvetica Neue Light" panose="02000503000000020004" pitchFamily="2" charset="0"/>
                          <a:cs typeface="Helvetica Neue Light" panose="02000503000000020004" pitchFamily="2" charset="0"/>
                        </a:rPr>
                        <a:t>……</a:t>
                      </a:r>
                      <a:endParaRPr lang="en-US" sz="2400" b="0" i="0" dirty="0">
                        <a:latin typeface="Helvetica Neue Light" panose="02000503000000020004" pitchFamily="2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dirty="0">
                          <a:latin typeface="Helvetica Neue Light" panose="02000503000000020004" pitchFamily="2" charset="0"/>
                          <a:ea typeface="Helvetica Neue Light" panose="02000503000000020004" pitchFamily="2" charset="0"/>
                          <a:cs typeface="Helvetica Neue Light" panose="02000503000000020004" pitchFamily="2" charset="0"/>
                        </a:rPr>
                        <a:t>~90 000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851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Helvetica Neue Light" panose="02000503000000020004" pitchFamily="2" charset="0"/>
                          <a:ea typeface="Helvetica Neue Light" panose="02000503000000020004" pitchFamily="2" charset="0"/>
                          <a:cs typeface="Helvetica Neue Light" panose="02000503000000020004" pitchFamily="2" charset="0"/>
                        </a:rPr>
                        <a:t>Shanghai, 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elvetica Neue Light" panose="02000503000000020004" pitchFamily="2" charset="0"/>
                          <a:ea typeface="Helvetica Neue Light" panose="02000503000000020004" pitchFamily="2" charset="0"/>
                          <a:cs typeface="Helvetica Neue Light" panose="02000503000000020004" pitchFamily="2" charset="0"/>
                        </a:rPr>
                        <a:t>……</a:t>
                      </a:r>
                      <a:endParaRPr lang="en-US" sz="2400" b="0" i="0" dirty="0">
                        <a:latin typeface="Helvetica Neue Light" panose="02000503000000020004" pitchFamily="2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dirty="0">
                          <a:latin typeface="Helvetica Neue Light" panose="02000503000000020004" pitchFamily="2" charset="0"/>
                          <a:ea typeface="Helvetica Neue Light" panose="02000503000000020004" pitchFamily="2" charset="0"/>
                          <a:cs typeface="Helvetica Neue Light" panose="02000503000000020004" pitchFamily="2" charset="0"/>
                        </a:rPr>
                        <a:t>~5 000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05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err="1">
                          <a:latin typeface="Helvetica Neue Light" panose="02000503000000020004" pitchFamily="2" charset="0"/>
                          <a:ea typeface="Helvetica Neue Light" panose="02000503000000020004" pitchFamily="2" charset="0"/>
                          <a:cs typeface="Helvetica Neue Light" panose="02000503000000020004" pitchFamily="2" charset="0"/>
                        </a:rPr>
                        <a:t>Matlab</a:t>
                      </a:r>
                      <a:r>
                        <a:rPr lang="en-US" sz="2400" b="0" i="0" dirty="0">
                          <a:latin typeface="Helvetica Neue Light" panose="02000503000000020004" pitchFamily="2" charset="0"/>
                          <a:ea typeface="Helvetica Neue Light" panose="02000503000000020004" pitchFamily="2" charset="0"/>
                          <a:cs typeface="Helvetica Neue Light" panose="02000503000000020004" pitchFamily="2" charset="0"/>
                        </a:rPr>
                        <a:t>, Bangladesh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elvetica Neue Light" panose="02000503000000020004" pitchFamily="2" charset="0"/>
                          <a:ea typeface="Helvetica Neue Light" panose="02000503000000020004" pitchFamily="2" charset="0"/>
                          <a:cs typeface="Helvetica Neue Light" panose="02000503000000020004" pitchFamily="2" charset="0"/>
                        </a:rPr>
                        <a:t>……</a:t>
                      </a:r>
                      <a:endParaRPr lang="en-US" sz="2400" b="0" i="0" dirty="0">
                        <a:latin typeface="Helvetica Neue Light" panose="02000503000000020004" pitchFamily="2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dirty="0">
                          <a:latin typeface="Helvetica Neue Light" panose="02000503000000020004" pitchFamily="2" charset="0"/>
                          <a:ea typeface="Helvetica Neue Light" panose="02000503000000020004" pitchFamily="2" charset="0"/>
                          <a:cs typeface="Helvetica Neue Light" panose="02000503000000020004" pitchFamily="2" charset="0"/>
                        </a:rPr>
                        <a:t>~1 500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88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Helvetica Neue Light" panose="02000503000000020004" pitchFamily="2" charset="0"/>
                          <a:ea typeface="Helvetica Neue Light" panose="02000503000000020004" pitchFamily="2" charset="0"/>
                          <a:cs typeface="Helvetica Neue Light" panose="02000503000000020004" pitchFamily="2" charset="0"/>
                        </a:rPr>
                        <a:t>Lusaka, Zambia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elvetica Neue Light" panose="02000503000000020004" pitchFamily="2" charset="0"/>
                          <a:ea typeface="Helvetica Neue Light" panose="02000503000000020004" pitchFamily="2" charset="0"/>
                          <a:cs typeface="Helvetica Neue Light" panose="02000503000000020004" pitchFamily="2" charset="0"/>
                        </a:rPr>
                        <a:t>……</a:t>
                      </a:r>
                      <a:endParaRPr lang="en-US" sz="2400" b="0" i="0" dirty="0">
                        <a:latin typeface="Helvetica Neue Light" panose="02000503000000020004" pitchFamily="2" charset="0"/>
                        <a:ea typeface="Helvetica Neue Light" panose="02000503000000020004" pitchFamily="2" charset="0"/>
                        <a:cs typeface="Helvetica Neue Light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dirty="0">
                          <a:latin typeface="Helvetica Neue Light" panose="02000503000000020004" pitchFamily="2" charset="0"/>
                          <a:ea typeface="Helvetica Neue Light" panose="02000503000000020004" pitchFamily="2" charset="0"/>
                          <a:cs typeface="Helvetica Neue Light" panose="02000503000000020004" pitchFamily="2" charset="0"/>
                        </a:rPr>
                        <a:t>~ 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680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455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223097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What do we need?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Data visualization dashboards to permit easy interaction with our multinational datasets. Dashboards will be used to:</a:t>
            </a:r>
          </a:p>
          <a:p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lvl="1"/>
            <a:r>
              <a:rPr lang="en-US" sz="2800" dirty="0">
                <a:latin typeface="Helvetica Neue Light" charset="0"/>
                <a:ea typeface="Helvetica Neue Light" charset="0"/>
                <a:cs typeface="Helvetica Neue Light" charset="0"/>
              </a:rPr>
              <a:t>provide our team with an aggregate view of the current state of our projects</a:t>
            </a:r>
          </a:p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lvl="1"/>
            <a:r>
              <a:rPr lang="en-US" sz="2800" dirty="0">
                <a:latin typeface="Helvetica Neue Light" charset="0"/>
                <a:ea typeface="Helvetica Neue Light" charset="0"/>
                <a:cs typeface="Helvetica Neue Light" charset="0"/>
              </a:rPr>
              <a:t>communicate progress and aggregate analytics back to our stakeholders in their respective countries</a:t>
            </a:r>
          </a:p>
        </p:txBody>
      </p:sp>
    </p:spTree>
    <p:extLst>
      <p:ext uri="{BB962C8B-B14F-4D97-AF65-F5344CB8AC3E}">
        <p14:creationId xmlns:p14="http://schemas.microsoft.com/office/powerpoint/2010/main" val="1069813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E9644-6ABA-2C41-BC30-46715C5F4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88" y="0"/>
            <a:ext cx="9109624" cy="68580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955CF2B-E449-C346-B3C9-A6D050FFCAD8}"/>
              </a:ext>
            </a:extLst>
          </p:cNvPr>
          <p:cNvSpPr/>
          <p:nvPr/>
        </p:nvSpPr>
        <p:spPr>
          <a:xfrm rot="1412340">
            <a:off x="4727409" y="1368275"/>
            <a:ext cx="1171005" cy="2659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C83FE-F4B4-D94F-840B-DED2DBEE3D76}"/>
              </a:ext>
            </a:extLst>
          </p:cNvPr>
          <p:cNvSpPr txBox="1"/>
          <p:nvPr/>
        </p:nvSpPr>
        <p:spPr>
          <a:xfrm>
            <a:off x="3636642" y="877755"/>
            <a:ext cx="1513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mHealth Lab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F54719-056F-1A4A-943F-F59FBB064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646" y="691719"/>
            <a:ext cx="1613231" cy="5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26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E06B2E-0BA3-5F48-AC80-9A1FB18DB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9" y="700088"/>
            <a:ext cx="8502837" cy="5264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60B06-D2DC-C242-A425-3EA382E0D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996" y="2236003"/>
            <a:ext cx="6275827" cy="388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26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46F0F08A-2C44-9C43-851B-11DD0176B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0" t="54272" r="28966" b="15237"/>
          <a:stretch/>
        </p:blipFill>
        <p:spPr>
          <a:xfrm>
            <a:off x="3519398" y="3859719"/>
            <a:ext cx="1285970" cy="1260000"/>
          </a:xfrm>
          <a:prstGeom prst="ellipse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507FE56-8572-8943-9B73-237A79568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" t="3227" r="81485" b="68621"/>
          <a:stretch/>
        </p:blipFill>
        <p:spPr>
          <a:xfrm>
            <a:off x="-46319" y="3859719"/>
            <a:ext cx="1170575" cy="1260000"/>
          </a:xfrm>
          <a:prstGeom prst="ellipse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7238DEA-D5F5-FA45-B7B8-739E6E296F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" t="2384" r="79521" b="67022"/>
          <a:stretch/>
        </p:blipFill>
        <p:spPr>
          <a:xfrm>
            <a:off x="8421986" y="3859719"/>
            <a:ext cx="1269940" cy="1260000"/>
          </a:xfrm>
          <a:prstGeom prst="ellipse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F88BC85-EE40-3A48-AE81-0B80C69F69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6" t="-920" r="79969" b="32348"/>
          <a:stretch/>
        </p:blipFill>
        <p:spPr>
          <a:xfrm>
            <a:off x="-103064" y="5335539"/>
            <a:ext cx="1232315" cy="1260000"/>
          </a:xfrm>
          <a:prstGeom prst="ellipse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1C0A15-B8A0-9F40-A2BB-A804D0A3CC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1" t="3227" r="55730" b="68621"/>
          <a:stretch/>
        </p:blipFill>
        <p:spPr>
          <a:xfrm>
            <a:off x="1118173" y="3859719"/>
            <a:ext cx="1176490" cy="1260000"/>
          </a:xfrm>
          <a:prstGeom prst="ellipse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C200BA-78FB-D24E-B93B-C8D5879775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17" t="3227" r="29589" b="68621"/>
          <a:stretch/>
        </p:blipFill>
        <p:spPr>
          <a:xfrm>
            <a:off x="2288912" y="3859719"/>
            <a:ext cx="1204875" cy="1260000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71572A6-949B-BE40-B15E-5B4788840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80" t="3227" r="3857" b="68621"/>
          <a:stretch/>
        </p:blipFill>
        <p:spPr>
          <a:xfrm>
            <a:off x="4773600" y="3859719"/>
            <a:ext cx="1178380" cy="1260000"/>
          </a:xfrm>
          <a:prstGeom prst="ellipse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407F41D-3CBD-D041-8041-972E326C9F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" t="55408" r="81598" b="17095"/>
          <a:stretch/>
        </p:blipFill>
        <p:spPr>
          <a:xfrm>
            <a:off x="7280822" y="3859719"/>
            <a:ext cx="1136625" cy="1260000"/>
          </a:xfrm>
          <a:prstGeom prst="ellipse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699A4BD-E889-8542-A065-2A72A6AF8B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6" t="54994" r="55122" b="17507"/>
          <a:stretch/>
        </p:blipFill>
        <p:spPr>
          <a:xfrm>
            <a:off x="9720297" y="3859719"/>
            <a:ext cx="1226960" cy="1260000"/>
          </a:xfrm>
          <a:prstGeom prst="ellipse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9C57A6-B1AB-B147-A1D2-6413A804B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9" t="55466" r="29128" b="16885"/>
          <a:stretch/>
        </p:blipFill>
        <p:spPr>
          <a:xfrm>
            <a:off x="10979218" y="5335539"/>
            <a:ext cx="1217930" cy="1260000"/>
          </a:xfrm>
          <a:prstGeom prst="ellipse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91ABB84-5D1C-7140-A2B0-1A6E7172D5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93" t="55530" r="3154" b="18115"/>
          <a:stretch/>
        </p:blipFill>
        <p:spPr>
          <a:xfrm>
            <a:off x="5986009" y="3859719"/>
            <a:ext cx="1309415" cy="1259999"/>
          </a:xfrm>
          <a:prstGeom prst="ellipse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FF46CDC-C3C1-9046-B707-8D209D1AD5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4" t="266" r="53452" b="66755"/>
          <a:stretch/>
        </p:blipFill>
        <p:spPr>
          <a:xfrm>
            <a:off x="3511112" y="5335539"/>
            <a:ext cx="1269940" cy="1260000"/>
          </a:xfrm>
          <a:prstGeom prst="ellipse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F6DA2DD-AA84-544B-B859-73663AA64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4" t="1896" r="29653" b="68378"/>
          <a:stretch/>
        </p:blipFill>
        <p:spPr>
          <a:xfrm>
            <a:off x="8587007" y="5335539"/>
            <a:ext cx="1184645" cy="1260000"/>
          </a:xfrm>
          <a:prstGeom prst="ellipse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30A7BAA-58FE-0441-B7CE-76F94AFEA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2" t="54291" r="80083" b="15078"/>
          <a:stretch/>
        </p:blipFill>
        <p:spPr>
          <a:xfrm>
            <a:off x="2314994" y="5335539"/>
            <a:ext cx="1202915" cy="1260000"/>
          </a:xfrm>
          <a:prstGeom prst="ellipse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6F72CFB-11B2-5647-80E0-FAC9B6B9C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3" t="54582" r="54359" b="14071"/>
          <a:stretch/>
        </p:blipFill>
        <p:spPr>
          <a:xfrm>
            <a:off x="10970426" y="3859719"/>
            <a:ext cx="1259038" cy="1310399"/>
          </a:xfrm>
          <a:prstGeom prst="ellipse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69825AB-BDF4-B041-8D49-841CCC13A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11" t="54511" r="3928" b="15325"/>
          <a:stretch/>
        </p:blipFill>
        <p:spPr>
          <a:xfrm>
            <a:off x="1083598" y="5335539"/>
            <a:ext cx="1236480" cy="1260000"/>
          </a:xfrm>
          <a:prstGeom prst="ellipse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961C7C1-930D-5146-9539-1B641B37BE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6" t="1373" r="54986" b="33119"/>
          <a:stretch/>
        </p:blipFill>
        <p:spPr>
          <a:xfrm>
            <a:off x="6038017" y="5335539"/>
            <a:ext cx="1238995" cy="1273250"/>
          </a:xfrm>
          <a:prstGeom prst="ellipse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36DCD95-EEEB-BA4F-BBCA-CAE5BEC333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4" t="-1777" r="28531" b="33205"/>
          <a:stretch/>
        </p:blipFill>
        <p:spPr>
          <a:xfrm>
            <a:off x="9731153" y="5335539"/>
            <a:ext cx="1232315" cy="1260000"/>
          </a:xfrm>
          <a:prstGeom prst="ellipse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F817AC9-BBE2-DB42-8A88-82CBA1C314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7" t="243" r="3058" b="31185"/>
          <a:stretch/>
        </p:blipFill>
        <p:spPr>
          <a:xfrm>
            <a:off x="7312807" y="5335539"/>
            <a:ext cx="1232315" cy="1260000"/>
          </a:xfrm>
          <a:prstGeom prst="ellipse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644FD31-15D0-864A-A487-4E7F48254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92" t="1331" r="4716" b="68068"/>
          <a:stretch/>
        </p:blipFill>
        <p:spPr>
          <a:xfrm>
            <a:off x="4769899" y="5335539"/>
            <a:ext cx="1229655" cy="1260000"/>
          </a:xfrm>
          <a:prstGeom prst="ellipse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428B1DD-D55F-4444-AB7F-0EAF6F2786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19676" r="3500" b="18484"/>
          <a:stretch/>
        </p:blipFill>
        <p:spPr>
          <a:xfrm>
            <a:off x="-1" y="513781"/>
            <a:ext cx="12192001" cy="310614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E9817F5-62CE-B444-B9D0-00EF71866CEA}"/>
              </a:ext>
            </a:extLst>
          </p:cNvPr>
          <p:cNvSpPr txBox="1"/>
          <p:nvPr/>
        </p:nvSpPr>
        <p:spPr>
          <a:xfrm>
            <a:off x="4007834" y="1529002"/>
            <a:ext cx="42049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Thank you!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6BCDDC-3C2C-694A-8257-7B6551C6E4E5}"/>
              </a:ext>
            </a:extLst>
          </p:cNvPr>
          <p:cNvSpPr txBox="1"/>
          <p:nvPr/>
        </p:nvSpPr>
        <p:spPr>
          <a:xfrm rot="19805434">
            <a:off x="3748150" y="2450868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from</a:t>
            </a:r>
            <a:endParaRPr lang="en-US" sz="2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996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325"/>
            <a:ext cx="12192000" cy="572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8" t="13530" r="23129" b="19070"/>
          <a:stretch/>
        </p:blipFill>
        <p:spPr>
          <a:xfrm>
            <a:off x="0" y="4328147"/>
            <a:ext cx="3796444" cy="24362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r="25049" b="11800"/>
          <a:stretch/>
        </p:blipFill>
        <p:spPr>
          <a:xfrm>
            <a:off x="6597040" y="4328147"/>
            <a:ext cx="2726076" cy="25298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7" r="11060" b="11061"/>
          <a:stretch/>
        </p:blipFill>
        <p:spPr>
          <a:xfrm>
            <a:off x="3796444" y="4328148"/>
            <a:ext cx="2719189" cy="25298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4" t="12492" b="13264"/>
          <a:stretch/>
        </p:blipFill>
        <p:spPr>
          <a:xfrm>
            <a:off x="9323116" y="4328148"/>
            <a:ext cx="2868884" cy="25298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097" y="5533059"/>
            <a:ext cx="1334903" cy="13249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2" t="6800"/>
          <a:stretch/>
        </p:blipFill>
        <p:spPr>
          <a:xfrm>
            <a:off x="8447964" y="6005014"/>
            <a:ext cx="875152" cy="852985"/>
          </a:xfrm>
          <a:prstGeom prst="round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9645" y="1968730"/>
            <a:ext cx="6553200" cy="19774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23097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Our goal is to empower individuals to manage their own health information, help health care providers deliver better care and improve the system as a whole. We create tools like practical, easy-to-use apps for people to manage their health information, or the the health information of their family members. We also create multi-platform resources that enable busy healthcare workers to make fast, accurate decisions about the best care for their patients</a:t>
            </a:r>
            <a:r>
              <a:rPr lang="en-US" sz="1050" dirty="0">
                <a:solidFill>
                  <a:srgbClr val="223097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</a:t>
            </a:r>
          </a:p>
          <a:p>
            <a:r>
              <a:rPr lang="en-US" sz="1050" dirty="0">
                <a:solidFill>
                  <a:srgbClr val="223097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  </a:t>
            </a:r>
            <a:endParaRPr lang="en-US" sz="1400" dirty="0">
              <a:solidFill>
                <a:srgbClr val="223097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9645" y="657703"/>
            <a:ext cx="65532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23097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About The Ottawa Hospital </a:t>
            </a:r>
            <a:r>
              <a:rPr lang="en-US" sz="3600" b="1" dirty="0" err="1">
                <a:solidFill>
                  <a:srgbClr val="223097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mHealth</a:t>
            </a:r>
            <a:r>
              <a:rPr lang="en-US" sz="3600" b="1" dirty="0">
                <a:solidFill>
                  <a:srgbClr val="223097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50627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1E8B02-D8BC-B544-8A18-F1FDF5042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-395288"/>
            <a:ext cx="7499350" cy="782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073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237D1B-7BB7-9E4A-BBB2-D4A6E01A4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3" r="73228" b="27617"/>
          <a:stretch/>
        </p:blipFill>
        <p:spPr bwMode="auto">
          <a:xfrm>
            <a:off x="1629591" y="509452"/>
            <a:ext cx="2602775" cy="488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6CE53B-01F8-2642-BBF2-9129BDCE9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6" t="8190" r="3045" b="18857"/>
          <a:stretch/>
        </p:blipFill>
        <p:spPr bwMode="auto">
          <a:xfrm>
            <a:off x="4689566" y="470263"/>
            <a:ext cx="5773784" cy="5215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11E9AB-EF56-5C48-BF4E-F44AE02FD8A9}"/>
              </a:ext>
            </a:extLst>
          </p:cNvPr>
          <p:cNvSpPr txBox="1"/>
          <p:nvPr/>
        </p:nvSpPr>
        <p:spPr>
          <a:xfrm>
            <a:off x="692332" y="5394960"/>
            <a:ext cx="1095210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A digital immunization record for Canadians</a:t>
            </a:r>
          </a:p>
        </p:txBody>
      </p:sp>
    </p:spTree>
    <p:extLst>
      <p:ext uri="{BB962C8B-B14F-4D97-AF65-F5344CB8AC3E}">
        <p14:creationId xmlns:p14="http://schemas.microsoft.com/office/powerpoint/2010/main" val="1407280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A4A1D5-0E25-404E-8E62-FB62C9B9E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451" y="0"/>
            <a:ext cx="11142617" cy="6890707"/>
          </a:xfrm>
        </p:spPr>
      </p:pic>
    </p:spTree>
    <p:extLst>
      <p:ext uri="{BB962C8B-B14F-4D97-AF65-F5344CB8AC3E}">
        <p14:creationId xmlns:p14="http://schemas.microsoft.com/office/powerpoint/2010/main" val="802694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E9CA0D-C52F-5F42-82DC-43245AEF9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966" r="12186" b="813"/>
          <a:stretch/>
        </p:blipFill>
        <p:spPr>
          <a:xfrm>
            <a:off x="1541417" y="205831"/>
            <a:ext cx="9261567" cy="6652169"/>
          </a:xfrm>
        </p:spPr>
      </p:pic>
    </p:spTree>
    <p:extLst>
      <p:ext uri="{BB962C8B-B14F-4D97-AF65-F5344CB8AC3E}">
        <p14:creationId xmlns:p14="http://schemas.microsoft.com/office/powerpoint/2010/main" val="2586800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4F9CC0-EBC6-A844-8F14-1AA11DEA7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907"/>
          <a:stretch/>
        </p:blipFill>
        <p:spPr>
          <a:xfrm>
            <a:off x="195945" y="0"/>
            <a:ext cx="11814619" cy="6858000"/>
          </a:xfrm>
        </p:spPr>
      </p:pic>
    </p:spTree>
    <p:extLst>
      <p:ext uri="{BB962C8B-B14F-4D97-AF65-F5344CB8AC3E}">
        <p14:creationId xmlns:p14="http://schemas.microsoft.com/office/powerpoint/2010/main" val="4105358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423</Words>
  <Application>Microsoft Macintosh PowerPoint</Application>
  <PresentationFormat>Widescreen</PresentationFormat>
  <Paragraphs>104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Apple Chancery</vt:lpstr>
      <vt:lpstr>Arial</vt:lpstr>
      <vt:lpstr>Calibri</vt:lpstr>
      <vt:lpstr>Calibri Light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International Newborn Cohorts</vt:lpstr>
      <vt:lpstr>PowerPoint Presentation</vt:lpstr>
      <vt:lpstr>PowerPoint Presentation</vt:lpstr>
      <vt:lpstr>What do we need?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Murphy, Malia</dc:creator>
  <cp:lastModifiedBy>Murphy, Malia</cp:lastModifiedBy>
  <cp:revision>45</cp:revision>
  <dcterms:created xsi:type="dcterms:W3CDTF">2018-01-15T21:08:00Z</dcterms:created>
  <dcterms:modified xsi:type="dcterms:W3CDTF">2018-01-25T12:46:38Z</dcterms:modified>
</cp:coreProperties>
</file>